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8"/>
  </p:notesMasterIdLst>
  <p:sldIdLst>
    <p:sldId id="256" r:id="rId2"/>
    <p:sldId id="257" r:id="rId3"/>
    <p:sldId id="258" r:id="rId4"/>
    <p:sldId id="260" r:id="rId5"/>
    <p:sldId id="261" r:id="rId6"/>
    <p:sldId id="276" r:id="rId7"/>
    <p:sldId id="294" r:id="rId8"/>
    <p:sldId id="295" r:id="rId9"/>
    <p:sldId id="296" r:id="rId10"/>
    <p:sldId id="262" r:id="rId11"/>
    <p:sldId id="288" r:id="rId12"/>
    <p:sldId id="277" r:id="rId13"/>
    <p:sldId id="264" r:id="rId14"/>
    <p:sldId id="265" r:id="rId15"/>
    <p:sldId id="266" r:id="rId16"/>
    <p:sldId id="263" r:id="rId17"/>
    <p:sldId id="267" r:id="rId18"/>
    <p:sldId id="268" r:id="rId19"/>
    <p:sldId id="282" r:id="rId20"/>
    <p:sldId id="278" r:id="rId21"/>
    <p:sldId id="284" r:id="rId22"/>
    <p:sldId id="269" r:id="rId23"/>
    <p:sldId id="285" r:id="rId24"/>
    <p:sldId id="279" r:id="rId25"/>
    <p:sldId id="270" r:id="rId26"/>
    <p:sldId id="286" r:id="rId27"/>
    <p:sldId id="291" r:id="rId28"/>
    <p:sldId id="280" r:id="rId29"/>
    <p:sldId id="271" r:id="rId30"/>
    <p:sldId id="272" r:id="rId31"/>
    <p:sldId id="289" r:id="rId32"/>
    <p:sldId id="287" r:id="rId33"/>
    <p:sldId id="290" r:id="rId34"/>
    <p:sldId id="293" r:id="rId35"/>
    <p:sldId id="297" r:id="rId36"/>
    <p:sldId id="25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默认节" id="{122E7268-D390-0647-B4C3-8DD5F7B9CFDF}">
          <p14:sldIdLst>
            <p14:sldId id="256"/>
            <p14:sldId id="257"/>
            <p14:sldId id="258"/>
            <p14:sldId id="260"/>
            <p14:sldId id="261"/>
            <p14:sldId id="276"/>
            <p14:sldId id="294"/>
            <p14:sldId id="295"/>
            <p14:sldId id="296"/>
            <p14:sldId id="262"/>
            <p14:sldId id="288"/>
            <p14:sldId id="277"/>
            <p14:sldId id="264"/>
            <p14:sldId id="265"/>
            <p14:sldId id="266"/>
            <p14:sldId id="263"/>
            <p14:sldId id="267"/>
            <p14:sldId id="268"/>
            <p14:sldId id="282"/>
            <p14:sldId id="278"/>
            <p14:sldId id="284"/>
            <p14:sldId id="269"/>
            <p14:sldId id="285"/>
            <p14:sldId id="279"/>
            <p14:sldId id="270"/>
            <p14:sldId id="286"/>
            <p14:sldId id="291"/>
            <p14:sldId id="280"/>
            <p14:sldId id="271"/>
            <p14:sldId id="272"/>
            <p14:sldId id="289"/>
            <p14:sldId id="287"/>
            <p14:sldId id="290"/>
            <p14:sldId id="293"/>
            <p14:sldId id="297"/>
          </p14:sldIdLst>
        </p14:section>
        <p14:section name="Reference" id="{CDB17A08-9BD0-964A-BF1A-39F425CB8B93}">
          <p14:sldIdLst>
            <p14:sldId id="259"/>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1"/>
    <p:restoredTop sz="73739" autoAdjust="0"/>
  </p:normalViewPr>
  <p:slideViewPr>
    <p:cSldViewPr snapToGrid="0" snapToObjects="1">
      <p:cViewPr>
        <p:scale>
          <a:sx n="66" d="100"/>
          <a:sy n="66" d="100"/>
        </p:scale>
        <p:origin x="-702" y="66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1818F-D8DF-2D47-A143-2C9051EECDB7}" type="datetimeFigureOut">
              <a:rPr kumimoji="1" lang="zh-CN" altLang="en-US" smtClean="0"/>
              <a:pPr/>
              <a:t>2018/11/8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32062E-A3B6-2941-B44F-3A827CC54654}" type="slidenum">
              <a:rPr kumimoji="1" lang="zh-CN" altLang="en-US" smtClean="0"/>
              <a:pPr/>
              <a:t>‹#›</a:t>
            </a:fld>
            <a:endParaRPr kumimoji="1" lang="zh-CN" altLang="en-US"/>
          </a:p>
        </p:txBody>
      </p:sp>
    </p:spTree>
    <p:extLst>
      <p:ext uri="{BB962C8B-B14F-4D97-AF65-F5344CB8AC3E}">
        <p14:creationId xmlns:p14="http://schemas.microsoft.com/office/powerpoint/2010/main" xmlns="" val="2396436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dirty="0">
                <a:solidFill>
                  <a:schemeClr val="tx1"/>
                </a:solidFill>
                <a:effectLst/>
                <a:latin typeface="Arial" panose="020B0604020202020204" pitchFamily="34" charset="0"/>
                <a:ea typeface="+mn-ea"/>
                <a:cs typeface="Arial" panose="020B0604020202020204" pitchFamily="34" charset="0"/>
              </a:rPr>
              <a:t>A software development project– the project team members are working in four companies in different locations (the software company in London, England; one development team in Curitiba, Brazil; two development teams in Bangalore and Mumbai, India) with team members speaking four different native languages (English, Brazilian Portuguese, Kannada and Tamil), all with different levels of </a:t>
            </a:r>
            <a:r>
              <a:rPr lang="en-US" altLang="zh-CN" sz="1200" b="0" kern="1200" dirty="0" err="1">
                <a:solidFill>
                  <a:schemeClr val="tx1"/>
                </a:solidFill>
                <a:effectLst/>
                <a:latin typeface="Arial" panose="020B0604020202020204" pitchFamily="34" charset="0"/>
                <a:ea typeface="+mn-ea"/>
                <a:cs typeface="Arial" panose="020B0604020202020204" pitchFamily="34" charset="0"/>
              </a:rPr>
              <a:t>uency</a:t>
            </a:r>
            <a:r>
              <a:rPr lang="en-US" altLang="zh-CN" sz="1200" b="0" kern="1200" dirty="0">
                <a:solidFill>
                  <a:schemeClr val="tx1"/>
                </a:solidFill>
                <a:effectLst/>
                <a:latin typeface="Arial" panose="020B0604020202020204" pitchFamily="34" charset="0"/>
                <a:ea typeface="+mn-ea"/>
                <a:cs typeface="Arial" panose="020B0604020202020204" pitchFamily="34" charset="0"/>
              </a:rPr>
              <a:t> in English. There are three different country cultures, and the total difference in time zones is 8h30 in summer (GMT-3 for Brazil and GMT+5:30 for India). In addition to the team members, there are stakeholders from another three locations (three pilot customers in the USA, South Africa and Australia), elevating the number of country differences to six, and the time zone difference to 17 hours (GMT-8 for San Francisco, USA to GMT+10 for Sydney, Australia). </a:t>
            </a:r>
          </a:p>
          <a:p>
            <a:endParaRPr lang="en-US" altLang="zh-CN" sz="1200" b="0" kern="1200" dirty="0">
              <a:solidFill>
                <a:schemeClr val="tx1"/>
              </a:solidFill>
              <a:effectLst/>
              <a:latin typeface="Arial" panose="020B0604020202020204" pitchFamily="34" charset="0"/>
              <a:ea typeface="+mn-ea"/>
              <a:cs typeface="Arial" panose="020B0604020202020204" pitchFamily="34" charset="0"/>
            </a:endParaRPr>
          </a:p>
          <a:p>
            <a:r>
              <a:rPr lang="en-US" altLang="zh-CN" sz="1200" b="0" kern="1200" dirty="0">
                <a:solidFill>
                  <a:schemeClr val="tx1"/>
                </a:solidFill>
                <a:effectLst/>
                <a:latin typeface="Arial" panose="020B0604020202020204" pitchFamily="34" charset="0"/>
                <a:ea typeface="+mn-ea"/>
                <a:cs typeface="Arial" panose="020B0604020202020204" pitchFamily="34" charset="0"/>
              </a:rPr>
              <a:t>A pharmaceutical project– the project team members come from a partnership of eight </a:t>
            </a:r>
            <a:r>
              <a:rPr lang="en-US" altLang="zh-CN" sz="1200" b="0" kern="1200" dirty="0" err="1">
                <a:solidFill>
                  <a:schemeClr val="tx1"/>
                </a:solidFill>
                <a:effectLst/>
                <a:latin typeface="Arial" panose="020B0604020202020204" pitchFamily="34" charset="0"/>
                <a:ea typeface="+mn-ea"/>
                <a:cs typeface="Arial" panose="020B0604020202020204" pitchFamily="34" charset="0"/>
              </a:rPr>
              <a:t>organisations</a:t>
            </a:r>
            <a:r>
              <a:rPr lang="en-US" altLang="zh-CN" sz="1200" b="0" kern="1200" dirty="0">
                <a:solidFill>
                  <a:schemeClr val="tx1"/>
                </a:solidFill>
                <a:effectLst/>
                <a:latin typeface="Arial" panose="020B0604020202020204" pitchFamily="34" charset="0"/>
                <a:ea typeface="+mn-ea"/>
                <a:cs typeface="Arial" panose="020B0604020202020204" pitchFamily="34" charset="0"/>
              </a:rPr>
              <a:t>, and are working in six locations (two quality assurance teams in England, the headquarters in France, two laboratories in Germany and one development team in South Africa) composed of people speaking three different native languages (English, French and German). There are four different country cultures, and the total difference in time zones is 1 hour in summer (GMT+1 for England and GMT+2 for the other countries). In addition to the team members, there are stakeholders from another two </a:t>
            </a:r>
            <a:r>
              <a:rPr lang="en-US" altLang="zh-CN" sz="1200" b="0" kern="1200" dirty="0" err="1">
                <a:solidFill>
                  <a:schemeClr val="tx1"/>
                </a:solidFill>
                <a:effectLst/>
                <a:latin typeface="Arial" panose="020B0604020202020204" pitchFamily="34" charset="0"/>
                <a:ea typeface="+mn-ea"/>
                <a:cs typeface="Arial" panose="020B0604020202020204" pitchFamily="34" charset="0"/>
              </a:rPr>
              <a:t>organisations</a:t>
            </a:r>
            <a:r>
              <a:rPr lang="en-US" altLang="zh-CN" sz="1200" b="0" kern="1200" dirty="0">
                <a:solidFill>
                  <a:schemeClr val="tx1"/>
                </a:solidFill>
                <a:effectLst/>
                <a:latin typeface="Arial" panose="020B0604020202020204" pitchFamily="34" charset="0"/>
                <a:ea typeface="+mn-ea"/>
                <a:cs typeface="Arial" panose="020B0604020202020204" pitchFamily="34" charset="0"/>
              </a:rPr>
              <a:t> in different locations (The European Commission in Belgium and one environmental agency in Switzerland), elevating the number of country differences to six, without changes in the number of time zones or languages. </a:t>
            </a:r>
          </a:p>
          <a:p>
            <a:endParaRPr lang="en-US" altLang="zh-CN" sz="1200" b="0" kern="1200" dirty="0">
              <a:solidFill>
                <a:schemeClr val="tx1"/>
              </a:solidFill>
              <a:effectLst/>
              <a:latin typeface="Arial" panose="020B0604020202020204" pitchFamily="34" charset="0"/>
              <a:ea typeface="+mn-ea"/>
              <a:cs typeface="Arial" panose="020B0604020202020204" pitchFamily="34" charset="0"/>
            </a:endParaRPr>
          </a:p>
          <a:p>
            <a:r>
              <a:rPr lang="en-US" altLang="zh-CN" sz="1200" b="0" kern="1200" dirty="0">
                <a:solidFill>
                  <a:schemeClr val="tx1"/>
                </a:solidFill>
                <a:effectLst/>
                <a:latin typeface="Arial" panose="020B0604020202020204" pitchFamily="34" charset="0"/>
                <a:ea typeface="+mn-ea"/>
                <a:cs typeface="Arial" panose="020B0604020202020204" pitchFamily="34" charset="0"/>
              </a:rPr>
              <a:t>An </a:t>
            </a:r>
            <a:r>
              <a:rPr lang="en-US" altLang="zh-CN" sz="1200" b="0" kern="1200" dirty="0" err="1">
                <a:solidFill>
                  <a:schemeClr val="tx1"/>
                </a:solidFill>
                <a:effectLst/>
                <a:latin typeface="Arial" panose="020B0604020202020204" pitchFamily="34" charset="0"/>
                <a:ea typeface="+mn-ea"/>
                <a:cs typeface="Arial" panose="020B0604020202020204" pitchFamily="34" charset="0"/>
              </a:rPr>
              <a:t>organisational</a:t>
            </a:r>
            <a:r>
              <a:rPr lang="en-US" altLang="zh-CN" sz="1200" b="0" kern="1200" dirty="0">
                <a:solidFill>
                  <a:schemeClr val="tx1"/>
                </a:solidFill>
                <a:effectLst/>
                <a:latin typeface="Arial" panose="020B0604020202020204" pitchFamily="34" charset="0"/>
                <a:ea typeface="+mn-ea"/>
                <a:cs typeface="Arial" panose="020B0604020202020204" pitchFamily="34" charset="0"/>
              </a:rPr>
              <a:t> change project– the project team members from two </a:t>
            </a:r>
            <a:r>
              <a:rPr lang="en-US" altLang="zh-CN" sz="1200" b="0" kern="1200" dirty="0" err="1">
                <a:solidFill>
                  <a:schemeClr val="tx1"/>
                </a:solidFill>
                <a:effectLst/>
                <a:latin typeface="Arial" panose="020B0604020202020204" pitchFamily="34" charset="0"/>
                <a:ea typeface="+mn-ea"/>
                <a:cs typeface="Arial" panose="020B0604020202020204" pitchFamily="34" charset="0"/>
              </a:rPr>
              <a:t>organisations</a:t>
            </a:r>
            <a:r>
              <a:rPr lang="en-US" altLang="zh-CN" sz="1200" b="0" kern="1200" dirty="0">
                <a:solidFill>
                  <a:schemeClr val="tx1"/>
                </a:solidFill>
                <a:effectLst/>
                <a:latin typeface="Arial" panose="020B0604020202020204" pitchFamily="34" charset="0"/>
                <a:ea typeface="+mn-ea"/>
                <a:cs typeface="Arial" panose="020B0604020202020204" pitchFamily="34" charset="0"/>
              </a:rPr>
              <a:t> (the main corporation and one consulting company) work in 14 company of </a:t>
            </a:r>
            <a:r>
              <a:rPr lang="en-US" altLang="zh-CN" sz="1200" b="0" kern="1200" dirty="0" err="1">
                <a:solidFill>
                  <a:schemeClr val="tx1"/>
                </a:solidFill>
                <a:effectLst/>
                <a:latin typeface="Arial" panose="020B0604020202020204" pitchFamily="34" charset="0"/>
                <a:ea typeface="+mn-ea"/>
                <a:cs typeface="Arial" panose="020B0604020202020204" pitchFamily="34" charset="0"/>
              </a:rPr>
              <a:t>ces</a:t>
            </a:r>
            <a:r>
              <a:rPr lang="en-US" altLang="zh-CN" sz="1200" b="0" kern="1200" dirty="0">
                <a:solidFill>
                  <a:schemeClr val="tx1"/>
                </a:solidFill>
                <a:effectLst/>
                <a:latin typeface="Arial" panose="020B0604020202020204" pitchFamily="34" charset="0"/>
                <a:ea typeface="+mn-ea"/>
                <a:cs typeface="Arial" panose="020B0604020202020204" pitchFamily="34" charset="0"/>
              </a:rPr>
              <a:t> in ten countries, speaking eight different native languages. The total difference in time zones is 14 hours in summer (from New York ,USA, to Melbourne, Australia). In this case, all the stakeholders are in the same locations as the project team members. </a:t>
            </a:r>
            <a:endParaRPr lang="en-US" altLang="zh-CN" b="0" dirty="0">
              <a:latin typeface="Arial" panose="020B0604020202020204" pitchFamily="34" charset="0"/>
              <a:cs typeface="Arial" panose="020B0604020202020204" pitchFamily="34" charset="0"/>
            </a:endParaRPr>
          </a:p>
          <a:p>
            <a:endParaRPr lang="en-US" altLang="zh-CN" sz="1200" b="1"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A32062E-A3B6-2941-B44F-3A827CC54654}" type="slidenum">
              <a:rPr kumimoji="1" lang="zh-CN" altLang="en-US" smtClean="0"/>
              <a:pPr/>
              <a:t>10</a:t>
            </a:fld>
            <a:endParaRPr kumimoji="1" lang="zh-CN" altLang="en-US"/>
          </a:p>
        </p:txBody>
      </p:sp>
    </p:spTree>
    <p:extLst>
      <p:ext uri="{BB962C8B-B14F-4D97-AF65-F5344CB8AC3E}">
        <p14:creationId xmlns:p14="http://schemas.microsoft.com/office/powerpoint/2010/main" xmlns="" val="1748542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lang="en-US" altLang="zh-CN" sz="1200" b="0" kern="1200" dirty="0">
                <a:solidFill>
                  <a:schemeClr val="tx1"/>
                </a:solidFill>
                <a:effectLst/>
                <a:latin typeface="Arial" panose="020B0604020202020204" pitchFamily="34" charset="0"/>
                <a:ea typeface="+mn-ea"/>
                <a:cs typeface="Arial" panose="020B0604020202020204" pitchFamily="34" charset="0"/>
              </a:rPr>
              <a:t>A software development project– the project team members are working in four companies in different locations (the software company in London, England; one development team in Curitiba, Brazil; two development teams in Bangalore and Mumbai, India) with team members speaking four different native languages (English, Brazilian Portuguese, Kannada and Tamil), all with different levels of </a:t>
            </a:r>
            <a:r>
              <a:rPr lang="en-US" altLang="zh-CN" sz="1200" b="0" kern="1200" dirty="0" err="1">
                <a:solidFill>
                  <a:schemeClr val="tx1"/>
                </a:solidFill>
                <a:effectLst/>
                <a:latin typeface="Arial" panose="020B0604020202020204" pitchFamily="34" charset="0"/>
                <a:ea typeface="+mn-ea"/>
                <a:cs typeface="Arial" panose="020B0604020202020204" pitchFamily="34" charset="0"/>
              </a:rPr>
              <a:t>uency</a:t>
            </a:r>
            <a:r>
              <a:rPr lang="en-US" altLang="zh-CN" sz="1200" b="0" kern="1200" dirty="0">
                <a:solidFill>
                  <a:schemeClr val="tx1"/>
                </a:solidFill>
                <a:effectLst/>
                <a:latin typeface="Arial" panose="020B0604020202020204" pitchFamily="34" charset="0"/>
                <a:ea typeface="+mn-ea"/>
                <a:cs typeface="Arial" panose="020B0604020202020204" pitchFamily="34" charset="0"/>
              </a:rPr>
              <a:t> in English. There are three different country cultures, and the total difference in time zones is 8h30 in summer (GMT-3 for Brazil and GMT+5:30 for India). In addition to the team members, there are stakeholders from another three locations (three pilot customers in the USA, South Africa and Australia), elevating the number of country differences to six, and the time zone difference to 17 hours (GMT-8 for San Francisco, USA to GMT+10 for Sydney, Australia). </a:t>
            </a:r>
          </a:p>
          <a:p>
            <a:endParaRPr lang="en-US" altLang="zh-CN" sz="1200" b="0" kern="1200" dirty="0">
              <a:solidFill>
                <a:schemeClr val="tx1"/>
              </a:solidFill>
              <a:effectLst/>
              <a:latin typeface="Arial" panose="020B0604020202020204" pitchFamily="34" charset="0"/>
              <a:ea typeface="+mn-ea"/>
              <a:cs typeface="Arial" panose="020B0604020202020204" pitchFamily="34" charset="0"/>
            </a:endParaRPr>
          </a:p>
          <a:p>
            <a:endParaRPr lang="en-US" altLang="zh-CN" sz="1200" b="0" kern="1200" dirty="0">
              <a:solidFill>
                <a:schemeClr val="tx1"/>
              </a:solidFill>
              <a:effectLst/>
              <a:latin typeface="Arial" panose="020B0604020202020204" pitchFamily="34" charset="0"/>
              <a:ea typeface="+mn-ea"/>
              <a:cs typeface="Arial" panose="020B0604020202020204" pitchFamily="34" charset="0"/>
            </a:endParaRPr>
          </a:p>
          <a:p>
            <a:r>
              <a:rPr lang="en-US" altLang="zh-CN" sz="1200" b="0" kern="1200" dirty="0">
                <a:solidFill>
                  <a:schemeClr val="tx1"/>
                </a:solidFill>
                <a:effectLst/>
                <a:latin typeface="Arial" panose="020B0604020202020204" pitchFamily="34" charset="0"/>
                <a:ea typeface="+mn-ea"/>
                <a:cs typeface="Arial" panose="020B0604020202020204" pitchFamily="34" charset="0"/>
              </a:rPr>
              <a:t>An </a:t>
            </a:r>
            <a:r>
              <a:rPr lang="en-US" altLang="zh-CN" sz="1200" b="0" kern="1200" dirty="0" err="1">
                <a:solidFill>
                  <a:schemeClr val="tx1"/>
                </a:solidFill>
                <a:effectLst/>
                <a:latin typeface="Arial" panose="020B0604020202020204" pitchFamily="34" charset="0"/>
                <a:ea typeface="+mn-ea"/>
                <a:cs typeface="Arial" panose="020B0604020202020204" pitchFamily="34" charset="0"/>
              </a:rPr>
              <a:t>organisational</a:t>
            </a:r>
            <a:r>
              <a:rPr lang="en-US" altLang="zh-CN" sz="1200" b="0" kern="1200" dirty="0">
                <a:solidFill>
                  <a:schemeClr val="tx1"/>
                </a:solidFill>
                <a:effectLst/>
                <a:latin typeface="Arial" panose="020B0604020202020204" pitchFamily="34" charset="0"/>
                <a:ea typeface="+mn-ea"/>
                <a:cs typeface="Arial" panose="020B0604020202020204" pitchFamily="34" charset="0"/>
              </a:rPr>
              <a:t> change project– the project team members from two </a:t>
            </a:r>
            <a:r>
              <a:rPr lang="en-US" altLang="zh-CN" sz="1200" b="0" kern="1200" dirty="0" err="1">
                <a:solidFill>
                  <a:schemeClr val="tx1"/>
                </a:solidFill>
                <a:effectLst/>
                <a:latin typeface="Arial" panose="020B0604020202020204" pitchFamily="34" charset="0"/>
                <a:ea typeface="+mn-ea"/>
                <a:cs typeface="Arial" panose="020B0604020202020204" pitchFamily="34" charset="0"/>
              </a:rPr>
              <a:t>organisations</a:t>
            </a:r>
            <a:r>
              <a:rPr lang="en-US" altLang="zh-CN" sz="1200" b="0" kern="1200" dirty="0">
                <a:solidFill>
                  <a:schemeClr val="tx1"/>
                </a:solidFill>
                <a:effectLst/>
                <a:latin typeface="Arial" panose="020B0604020202020204" pitchFamily="34" charset="0"/>
                <a:ea typeface="+mn-ea"/>
                <a:cs typeface="Arial" panose="020B0604020202020204" pitchFamily="34" charset="0"/>
              </a:rPr>
              <a:t> (the main corporation and one consulting company) work in 14 company of </a:t>
            </a:r>
            <a:r>
              <a:rPr lang="en-US" altLang="zh-CN" sz="1200" b="0" kern="1200" dirty="0" err="1">
                <a:solidFill>
                  <a:schemeClr val="tx1"/>
                </a:solidFill>
                <a:effectLst/>
                <a:latin typeface="Arial" panose="020B0604020202020204" pitchFamily="34" charset="0"/>
                <a:ea typeface="+mn-ea"/>
                <a:cs typeface="Arial" panose="020B0604020202020204" pitchFamily="34" charset="0"/>
              </a:rPr>
              <a:t>ces</a:t>
            </a:r>
            <a:r>
              <a:rPr lang="en-US" altLang="zh-CN" sz="1200" b="0" kern="1200" dirty="0">
                <a:solidFill>
                  <a:schemeClr val="tx1"/>
                </a:solidFill>
                <a:effectLst/>
                <a:latin typeface="Arial" panose="020B0604020202020204" pitchFamily="34" charset="0"/>
                <a:ea typeface="+mn-ea"/>
                <a:cs typeface="Arial" panose="020B0604020202020204" pitchFamily="34" charset="0"/>
              </a:rPr>
              <a:t> in ten countries, speaking eight different native languages. The total difference in time zones is 14 hours in summer (from New York ,USA, to Melbourne, Australia). In this case, all the stakeholders are in the same locations as the project team members. </a:t>
            </a:r>
            <a:endParaRPr lang="zh-CN" altLang="en-US" dirty="0"/>
          </a:p>
        </p:txBody>
      </p:sp>
      <p:sp>
        <p:nvSpPr>
          <p:cNvPr id="4" name="灯片编号占位符 3"/>
          <p:cNvSpPr>
            <a:spLocks noGrp="1"/>
          </p:cNvSpPr>
          <p:nvPr>
            <p:ph type="sldNum" sz="quarter" idx="10"/>
          </p:nvPr>
        </p:nvSpPr>
        <p:spPr/>
        <p:txBody>
          <a:bodyPr/>
          <a:lstStyle/>
          <a:p>
            <a:fld id="{5A32062E-A3B6-2941-B44F-3A827CC54654}" type="slidenum">
              <a:rPr kumimoji="1" lang="zh-CN" altLang="en-US" smtClean="0"/>
              <a:pPr/>
              <a:t>11</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EF1D9C91-8916-834C-A0AD-45E94FC10EE8}" type="datetimeFigureOut">
              <a:rPr kumimoji="1" lang="zh-CN" altLang="en-US" smtClean="0"/>
              <a:pPr/>
              <a:t>2018/11/8</a:t>
            </a:fld>
            <a:endParaRPr kumimoji="1" lang="zh-CN" alt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kumimoji="1" lang="zh-CN" alt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C4D22B3-2915-D746-82FC-E9A5868E90AD}" type="slidenum">
              <a:rPr kumimoji="1" lang="zh-CN" altLang="en-US" smtClean="0"/>
              <a:pPr/>
              <a:t>‹#›</a:t>
            </a:fld>
            <a:endParaRPr kumimoji="1" lang="zh-CN" altLang="en-US"/>
          </a:p>
        </p:txBody>
      </p:sp>
    </p:spTree>
    <p:extLst>
      <p:ext uri="{BB962C8B-B14F-4D97-AF65-F5344CB8AC3E}">
        <p14:creationId xmlns:p14="http://schemas.microsoft.com/office/powerpoint/2010/main" xmlns="" val="3093500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F1D9C91-8916-834C-A0AD-45E94FC10EE8}" type="datetimeFigureOut">
              <a:rPr kumimoji="1" lang="zh-CN" altLang="en-US" smtClean="0"/>
              <a:pPr/>
              <a:t>2018/11/8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C4D22B3-2915-D746-82FC-E9A5868E90AD}" type="slidenum">
              <a:rPr kumimoji="1" lang="zh-CN" altLang="en-US" smtClean="0"/>
              <a:pPr/>
              <a:t>‹#›</a:t>
            </a:fld>
            <a:endParaRPr kumimoji="1" lang="zh-CN" altLang="en-US"/>
          </a:p>
        </p:txBody>
      </p:sp>
    </p:spTree>
    <p:extLst>
      <p:ext uri="{BB962C8B-B14F-4D97-AF65-F5344CB8AC3E}">
        <p14:creationId xmlns:p14="http://schemas.microsoft.com/office/powerpoint/2010/main" xmlns="" val="3372116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EF1D9C91-8916-834C-A0AD-45E94FC10EE8}" type="datetimeFigureOut">
              <a:rPr kumimoji="1" lang="zh-CN" altLang="en-US" smtClean="0"/>
              <a:pPr/>
              <a:t>2018/11/8</a:t>
            </a:fld>
            <a:endParaRPr kumimoji="1" lang="zh-CN" altLang="en-US"/>
          </a:p>
        </p:txBody>
      </p:sp>
      <p:sp>
        <p:nvSpPr>
          <p:cNvPr id="5" name="Footer Placeholder 4"/>
          <p:cNvSpPr>
            <a:spLocks noGrp="1"/>
          </p:cNvSpPr>
          <p:nvPr>
            <p:ph type="ftr" sz="quarter" idx="11"/>
          </p:nvPr>
        </p:nvSpPr>
        <p:spPr>
          <a:xfrm>
            <a:off x="774923" y="5951811"/>
            <a:ext cx="7896279" cy="365125"/>
          </a:xfrm>
        </p:spPr>
        <p:txBody>
          <a:bodyPr/>
          <a:lstStyle/>
          <a:p>
            <a:endParaRPr kumimoji="1" lang="zh-CN" alt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C4D22B3-2915-D746-82FC-E9A5868E90AD}" type="slidenum">
              <a:rPr kumimoji="1" lang="zh-CN" altLang="en-US" smtClean="0"/>
              <a:pPr/>
              <a:t>‹#›</a:t>
            </a:fld>
            <a:endParaRPr kumimoji="1" lang="zh-CN" altLang="en-US"/>
          </a:p>
        </p:txBody>
      </p:sp>
    </p:spTree>
    <p:extLst>
      <p:ext uri="{BB962C8B-B14F-4D97-AF65-F5344CB8AC3E}">
        <p14:creationId xmlns:p14="http://schemas.microsoft.com/office/powerpoint/2010/main" xmlns="" val="74855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F1D9C91-8916-834C-A0AD-45E94FC10EE8}" type="datetimeFigureOut">
              <a:rPr kumimoji="1" lang="zh-CN" altLang="en-US" smtClean="0"/>
              <a:pPr/>
              <a:t>2018/11/8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10558300" y="5956137"/>
            <a:ext cx="1052508" cy="365125"/>
          </a:xfrm>
        </p:spPr>
        <p:txBody>
          <a:bodyPr/>
          <a:lstStyle/>
          <a:p>
            <a:fld id="{2C4D22B3-2915-D746-82FC-E9A5868E90AD}" type="slidenum">
              <a:rPr kumimoji="1" lang="zh-CN" altLang="en-US" smtClean="0"/>
              <a:pPr/>
              <a:t>‹#›</a:t>
            </a:fld>
            <a:endParaRPr kumimoji="1" lang="zh-CN" altLang="en-US"/>
          </a:p>
        </p:txBody>
      </p:sp>
    </p:spTree>
    <p:extLst>
      <p:ext uri="{BB962C8B-B14F-4D97-AF65-F5344CB8AC3E}">
        <p14:creationId xmlns:p14="http://schemas.microsoft.com/office/powerpoint/2010/main" xmlns="" val="160518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F1D9C91-8916-834C-A0AD-45E94FC10EE8}" type="datetimeFigureOut">
              <a:rPr kumimoji="1" lang="zh-CN" altLang="en-US" smtClean="0"/>
              <a:pPr/>
              <a:t>2018/11/8</a:t>
            </a:fld>
            <a:endParaRPr kumimoji="1" lang="zh-CN"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kumimoji="1" lang="zh-CN"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C4D22B3-2915-D746-82FC-E9A5868E90AD}" type="slidenum">
              <a:rPr kumimoji="1" lang="zh-CN" altLang="en-US" smtClean="0"/>
              <a:pPr/>
              <a:t>‹#›</a:t>
            </a:fld>
            <a:endParaRPr kumimoji="1" lang="zh-CN" altLang="en-US"/>
          </a:p>
        </p:txBody>
      </p:sp>
    </p:spTree>
    <p:extLst>
      <p:ext uri="{BB962C8B-B14F-4D97-AF65-F5344CB8AC3E}">
        <p14:creationId xmlns:p14="http://schemas.microsoft.com/office/powerpoint/2010/main" xmlns="" val="378066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F1D9C91-8916-834C-A0AD-45E94FC10EE8}" type="datetimeFigureOut">
              <a:rPr kumimoji="1" lang="zh-CN" altLang="en-US" smtClean="0"/>
              <a:pPr/>
              <a:t>2018/11/8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C4D22B3-2915-D746-82FC-E9A5868E90AD}" type="slidenum">
              <a:rPr kumimoji="1" lang="zh-CN" altLang="en-US" smtClean="0"/>
              <a:pPr/>
              <a:t>‹#›</a:t>
            </a:fld>
            <a:endParaRPr kumimoji="1" lang="zh-CN" altLang="en-US"/>
          </a:p>
        </p:txBody>
      </p:sp>
    </p:spTree>
    <p:extLst>
      <p:ext uri="{BB962C8B-B14F-4D97-AF65-F5344CB8AC3E}">
        <p14:creationId xmlns:p14="http://schemas.microsoft.com/office/powerpoint/2010/main" xmlns="" val="3437924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EF1D9C91-8916-834C-A0AD-45E94FC10EE8}" type="datetimeFigureOut">
              <a:rPr kumimoji="1" lang="zh-CN" altLang="en-US" smtClean="0"/>
              <a:pPr/>
              <a:t>2018/11/8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2C4D22B3-2915-D746-82FC-E9A5868E90AD}" type="slidenum">
              <a:rPr kumimoji="1" lang="zh-CN" altLang="en-US" smtClean="0"/>
              <a:pPr/>
              <a:t>‹#›</a:t>
            </a:fld>
            <a:endParaRPr kumimoji="1" lang="zh-CN" altLang="en-US"/>
          </a:p>
        </p:txBody>
      </p:sp>
    </p:spTree>
    <p:extLst>
      <p:ext uri="{BB962C8B-B14F-4D97-AF65-F5344CB8AC3E}">
        <p14:creationId xmlns:p14="http://schemas.microsoft.com/office/powerpoint/2010/main" xmlns="" val="3414372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F1D9C91-8916-834C-A0AD-45E94FC10EE8}" type="datetimeFigureOut">
              <a:rPr kumimoji="1" lang="zh-CN" altLang="en-US" smtClean="0"/>
              <a:pPr/>
              <a:t>2018/11/8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C4D22B3-2915-D746-82FC-E9A5868E90AD}" type="slidenum">
              <a:rPr kumimoji="1" lang="zh-CN" altLang="en-US" smtClean="0"/>
              <a:pPr/>
              <a:t>‹#›</a:t>
            </a:fld>
            <a:endParaRPr kumimoji="1" lang="zh-CN" altLang="en-US"/>
          </a:p>
        </p:txBody>
      </p:sp>
    </p:spTree>
    <p:extLst>
      <p:ext uri="{BB962C8B-B14F-4D97-AF65-F5344CB8AC3E}">
        <p14:creationId xmlns:p14="http://schemas.microsoft.com/office/powerpoint/2010/main" xmlns="" val="425234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1D9C91-8916-834C-A0AD-45E94FC10EE8}" type="datetimeFigureOut">
              <a:rPr kumimoji="1" lang="zh-CN" altLang="en-US" smtClean="0"/>
              <a:pPr/>
              <a:t>2018/11/8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2C4D22B3-2915-D746-82FC-E9A5868E90AD}" type="slidenum">
              <a:rPr kumimoji="1" lang="zh-CN" altLang="en-US" smtClean="0"/>
              <a:pPr/>
              <a:t>‹#›</a:t>
            </a:fld>
            <a:endParaRPr kumimoji="1" lang="zh-CN" altLang="en-US"/>
          </a:p>
        </p:txBody>
      </p:sp>
    </p:spTree>
    <p:extLst>
      <p:ext uri="{BB962C8B-B14F-4D97-AF65-F5344CB8AC3E}">
        <p14:creationId xmlns:p14="http://schemas.microsoft.com/office/powerpoint/2010/main" xmlns="" val="523896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F1D9C91-8916-834C-A0AD-45E94FC10EE8}" type="datetimeFigureOut">
              <a:rPr kumimoji="1" lang="zh-CN" altLang="en-US" smtClean="0"/>
              <a:pPr/>
              <a:t>2018/11/8</a:t>
            </a:fld>
            <a:endParaRPr kumimoji="1" lang="zh-CN"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kumimoji="1" lang="zh-CN"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C4D22B3-2915-D746-82FC-E9A5868E90AD}" type="slidenum">
              <a:rPr kumimoji="1" lang="zh-CN" altLang="en-US" smtClean="0"/>
              <a:pPr/>
              <a:t>‹#›</a:t>
            </a:fld>
            <a:endParaRPr kumimoji="1" lang="zh-CN" altLang="en-US"/>
          </a:p>
        </p:txBody>
      </p:sp>
    </p:spTree>
    <p:extLst>
      <p:ext uri="{BB962C8B-B14F-4D97-AF65-F5344CB8AC3E}">
        <p14:creationId xmlns:p14="http://schemas.microsoft.com/office/powerpoint/2010/main" xmlns="" val="3067818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EF1D9C91-8916-834C-A0AD-45E94FC10EE8}" type="datetimeFigureOut">
              <a:rPr kumimoji="1" lang="zh-CN" altLang="en-US" smtClean="0"/>
              <a:pPr/>
              <a:t>2018/11/8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C4D22B3-2915-D746-82FC-E9A5868E90AD}" type="slidenum">
              <a:rPr kumimoji="1" lang="zh-CN" altLang="en-US" smtClean="0"/>
              <a:pPr/>
              <a:t>‹#›</a:t>
            </a:fld>
            <a:endParaRPr kumimoji="1" lang="zh-CN" altLang="en-US"/>
          </a:p>
        </p:txBody>
      </p:sp>
    </p:spTree>
    <p:extLst>
      <p:ext uri="{BB962C8B-B14F-4D97-AF65-F5344CB8AC3E}">
        <p14:creationId xmlns:p14="http://schemas.microsoft.com/office/powerpoint/2010/main" xmlns="" val="3968052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F1D9C91-8916-834C-A0AD-45E94FC10EE8}" type="datetimeFigureOut">
              <a:rPr kumimoji="1" lang="zh-CN" altLang="en-US" smtClean="0"/>
              <a:pPr/>
              <a:t>2018/11/8</a:t>
            </a:fld>
            <a:endParaRPr kumimoji="1" lang="zh-CN" alt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zh-CN" alt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2C4D22B3-2915-D746-82FC-E9A5868E90AD}" type="slidenum">
              <a:rPr kumimoji="1" lang="zh-CN" altLang="en-US" smtClean="0"/>
              <a:pPr/>
              <a:t>‹#›</a:t>
            </a:fld>
            <a:endParaRPr kumimoji="1" lang="zh-CN" alt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419343835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glassdoor.com/job-listing/international-project-manager-beyondsoft-group-JV_IC1150499_KO0,29_KE30,46.htm?jl=2987603510&amp;ctt=154055510559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F9787EE-0BBA-B248-8C14-9F0367DBE2DB}"/>
              </a:ext>
            </a:extLst>
          </p:cNvPr>
          <p:cNvSpPr>
            <a:spLocks noGrp="1"/>
          </p:cNvSpPr>
          <p:nvPr>
            <p:ph type="ctrTitle"/>
          </p:nvPr>
        </p:nvSpPr>
        <p:spPr/>
        <p:txBody>
          <a:bodyPr/>
          <a:lstStyle/>
          <a:p>
            <a:r>
              <a:rPr kumimoji="1" lang="en-US" altLang="zh-CN" dirty="0"/>
              <a:t>MANAGING an International Project</a:t>
            </a:r>
            <a:endParaRPr kumimoji="1" lang="zh-CN" altLang="en-US" dirty="0"/>
          </a:p>
        </p:txBody>
      </p:sp>
      <p:sp>
        <p:nvSpPr>
          <p:cNvPr id="3" name="副标题 2">
            <a:extLst>
              <a:ext uri="{FF2B5EF4-FFF2-40B4-BE49-F238E27FC236}">
                <a16:creationId xmlns:a16="http://schemas.microsoft.com/office/drawing/2014/main" xmlns="" id="{BBCF9988-1D4B-1348-A12A-B05A11E70C32}"/>
              </a:ext>
            </a:extLst>
          </p:cNvPr>
          <p:cNvSpPr>
            <a:spLocks noGrp="1"/>
          </p:cNvSpPr>
          <p:nvPr>
            <p:ph type="subTitle" idx="1"/>
          </p:nvPr>
        </p:nvSpPr>
        <p:spPr/>
        <p:txBody>
          <a:bodyPr/>
          <a:lstStyle/>
          <a:p>
            <a:r>
              <a:rPr kumimoji="1" lang="en-US" altLang="zh-CN" dirty="0"/>
              <a:t>PROJECT MANAGEMENT</a:t>
            </a:r>
            <a:endParaRPr kumimoji="1" lang="zh-CN" altLang="en-US" dirty="0"/>
          </a:p>
        </p:txBody>
      </p:sp>
    </p:spTree>
    <p:extLst>
      <p:ext uri="{BB962C8B-B14F-4D97-AF65-F5344CB8AC3E}">
        <p14:creationId xmlns:p14="http://schemas.microsoft.com/office/powerpoint/2010/main" xmlns="" val="3227391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B17317-F2F7-2B4E-BCD7-4C6EA9EF48CE}"/>
              </a:ext>
            </a:extLst>
          </p:cNvPr>
          <p:cNvSpPr>
            <a:spLocks noGrp="1"/>
          </p:cNvSpPr>
          <p:nvPr>
            <p:ph type="title"/>
          </p:nvPr>
        </p:nvSpPr>
        <p:spPr/>
        <p:txBody>
          <a:bodyPr/>
          <a:lstStyle/>
          <a:p>
            <a:r>
              <a:rPr kumimoji="1" lang="en-US" altLang="zh-CN" dirty="0"/>
              <a:t>Challenges</a:t>
            </a:r>
            <a:r>
              <a:rPr kumimoji="1" lang="zh-CN" altLang="en-US" dirty="0"/>
              <a:t> </a:t>
            </a:r>
            <a:r>
              <a:rPr kumimoji="1" lang="en-US" altLang="zh-CN" dirty="0"/>
              <a:t>Facing</a:t>
            </a:r>
            <a:r>
              <a:rPr kumimoji="1" lang="zh-CN" altLang="en-US" dirty="0"/>
              <a:t> </a:t>
            </a:r>
            <a:r>
              <a:rPr kumimoji="1" lang="en-US" altLang="zh-CN" dirty="0"/>
              <a:t>International</a:t>
            </a:r>
            <a:r>
              <a:rPr kumimoji="1" lang="zh-CN" altLang="en-US" dirty="0"/>
              <a:t> </a:t>
            </a:r>
            <a:r>
              <a:rPr kumimoji="1" lang="en-US" altLang="zh-CN" dirty="0"/>
              <a:t>Projects</a:t>
            </a:r>
            <a:endParaRPr kumimoji="1" lang="zh-CN" altLang="en-US" dirty="0"/>
          </a:p>
        </p:txBody>
      </p:sp>
      <p:sp>
        <p:nvSpPr>
          <p:cNvPr id="3" name="内容占位符 2">
            <a:extLst>
              <a:ext uri="{FF2B5EF4-FFF2-40B4-BE49-F238E27FC236}">
                <a16:creationId xmlns:a16="http://schemas.microsoft.com/office/drawing/2014/main" xmlns="" id="{D3F4B724-CB13-824E-B197-ED5D603FCA4A}"/>
              </a:ext>
            </a:extLst>
          </p:cNvPr>
          <p:cNvSpPr>
            <a:spLocks noGrp="1"/>
          </p:cNvSpPr>
          <p:nvPr>
            <p:ph idx="1"/>
          </p:nvPr>
        </p:nvSpPr>
        <p:spPr>
          <a:xfrm>
            <a:off x="581192" y="2180497"/>
            <a:ext cx="11029615" cy="3155778"/>
          </a:xfrm>
        </p:spPr>
        <p:txBody>
          <a:bodyPr>
            <a:noAutofit/>
          </a:bodyPr>
          <a:lstStyle/>
          <a:p>
            <a:r>
              <a:rPr kumimoji="1" lang="en-US" altLang="zh-CN" sz="2000" dirty="0"/>
              <a:t>The</a:t>
            </a:r>
            <a:r>
              <a:rPr kumimoji="1" lang="zh-CN" altLang="en-US" sz="2000" dirty="0"/>
              <a:t> </a:t>
            </a:r>
            <a:r>
              <a:rPr kumimoji="1" lang="en-US" altLang="zh-CN" sz="2000" dirty="0"/>
              <a:t>above</a:t>
            </a:r>
            <a:r>
              <a:rPr kumimoji="1" lang="zh-CN" altLang="en-US" sz="2000" dirty="0"/>
              <a:t> </a:t>
            </a:r>
            <a:r>
              <a:rPr kumimoji="1" lang="en-US" altLang="zh-CN" sz="2000" dirty="0"/>
              <a:t>dimensions</a:t>
            </a:r>
            <a:r>
              <a:rPr kumimoji="1" lang="zh-CN" altLang="en-US" sz="2000" dirty="0"/>
              <a:t> </a:t>
            </a:r>
            <a:r>
              <a:rPr kumimoji="1" lang="en-US" altLang="zh-CN" sz="2000" dirty="0"/>
              <a:t>can</a:t>
            </a:r>
            <a:r>
              <a:rPr kumimoji="1" lang="zh-CN" altLang="en-US" sz="2000" dirty="0"/>
              <a:t> </a:t>
            </a:r>
            <a:r>
              <a:rPr kumimoji="1" lang="en-US" altLang="zh-CN" sz="2000" dirty="0"/>
              <a:t>be</a:t>
            </a:r>
            <a:r>
              <a:rPr kumimoji="1" lang="zh-CN" altLang="en-US" sz="2000" dirty="0"/>
              <a:t> </a:t>
            </a:r>
            <a:r>
              <a:rPr kumimoji="1" lang="en-US" altLang="zh-CN" sz="2000" dirty="0"/>
              <a:t>represented</a:t>
            </a:r>
            <a:r>
              <a:rPr kumimoji="1" lang="zh-CN" altLang="en-US" sz="2000" dirty="0"/>
              <a:t> </a:t>
            </a:r>
            <a:r>
              <a:rPr kumimoji="1" lang="en-US" altLang="zh-CN" sz="2000" dirty="0"/>
              <a:t>by</a:t>
            </a:r>
            <a:r>
              <a:rPr kumimoji="1" lang="zh-CN" altLang="en-US" sz="2000" dirty="0"/>
              <a:t> </a:t>
            </a:r>
            <a:r>
              <a:rPr kumimoji="1" lang="en-US" altLang="zh-CN" sz="2000" dirty="0"/>
              <a:t>a</a:t>
            </a:r>
            <a:r>
              <a:rPr kumimoji="1" lang="zh-CN" altLang="en-US" sz="2000" dirty="0"/>
              <a:t> </a:t>
            </a:r>
            <a:r>
              <a:rPr kumimoji="1" lang="en-US" altLang="zh-CN" sz="2000" dirty="0"/>
              <a:t>radical</a:t>
            </a:r>
            <a:r>
              <a:rPr kumimoji="1" lang="zh-CN" altLang="en-US" sz="2000" dirty="0"/>
              <a:t> </a:t>
            </a:r>
            <a:r>
              <a:rPr kumimoji="1" lang="en-US" altLang="zh-CN" sz="2000" dirty="0"/>
              <a:t>chart</a:t>
            </a:r>
            <a:r>
              <a:rPr kumimoji="1" lang="zh-CN" altLang="en-US" sz="2000" dirty="0"/>
              <a:t> </a:t>
            </a:r>
            <a:r>
              <a:rPr kumimoji="1" lang="en-US" altLang="zh-CN" sz="2000" dirty="0"/>
              <a:t>which</a:t>
            </a:r>
            <a:r>
              <a:rPr kumimoji="1" lang="zh-CN" altLang="en-US" sz="2000" dirty="0"/>
              <a:t> </a:t>
            </a:r>
            <a:r>
              <a:rPr kumimoji="1" lang="en-US" altLang="zh-CN" sz="2000" dirty="0"/>
              <a:t>could</a:t>
            </a:r>
            <a:r>
              <a:rPr kumimoji="1" lang="zh-CN" altLang="en-US" sz="2000" dirty="0"/>
              <a:t> </a:t>
            </a:r>
            <a:r>
              <a:rPr kumimoji="1" lang="en-US" altLang="zh-CN" sz="2000" dirty="0"/>
              <a:t>demonstrate</a:t>
            </a:r>
            <a:r>
              <a:rPr kumimoji="1" lang="zh-CN" altLang="en-US" sz="2000" dirty="0"/>
              <a:t> </a:t>
            </a:r>
            <a:r>
              <a:rPr kumimoji="1" lang="en-US" altLang="zh-CN" sz="2000" dirty="0"/>
              <a:t>the</a:t>
            </a:r>
            <a:r>
              <a:rPr kumimoji="1" lang="zh-CN" altLang="en-US" sz="2000" dirty="0"/>
              <a:t> </a:t>
            </a:r>
            <a:r>
              <a:rPr kumimoji="1" lang="en-US" altLang="zh-CN" sz="2000" dirty="0"/>
              <a:t>complexity</a:t>
            </a:r>
            <a:r>
              <a:rPr kumimoji="1" lang="zh-CN" altLang="en-US" sz="2000" dirty="0"/>
              <a:t> </a:t>
            </a:r>
            <a:r>
              <a:rPr kumimoji="1" lang="en-US" altLang="zh-CN" sz="2000" dirty="0"/>
              <a:t>of</a:t>
            </a:r>
            <a:r>
              <a:rPr kumimoji="1" lang="zh-CN" altLang="en-US" sz="2000" dirty="0"/>
              <a:t> </a:t>
            </a:r>
            <a:r>
              <a:rPr kumimoji="1" lang="en-US" altLang="zh-CN" sz="2000" dirty="0"/>
              <a:t>international</a:t>
            </a:r>
            <a:r>
              <a:rPr kumimoji="1" lang="zh-CN" altLang="en-US" sz="2000" dirty="0"/>
              <a:t> </a:t>
            </a:r>
            <a:r>
              <a:rPr kumimoji="1" lang="en-US" altLang="zh-CN" sz="2000" dirty="0"/>
              <a:t>projects.</a:t>
            </a:r>
            <a:r>
              <a:rPr kumimoji="1" lang="zh-CN" altLang="en-US" sz="2000" dirty="0"/>
              <a:t> </a:t>
            </a:r>
            <a:endParaRPr kumimoji="1" lang="en-US" altLang="zh-CN" sz="2000" dirty="0"/>
          </a:p>
          <a:p>
            <a:r>
              <a:rPr kumimoji="1" lang="en-US" altLang="zh-CN" sz="2000" dirty="0"/>
              <a:t>The</a:t>
            </a:r>
            <a:r>
              <a:rPr kumimoji="1" lang="zh-CN" altLang="en-US" sz="2000" dirty="0"/>
              <a:t> </a:t>
            </a:r>
            <a:r>
              <a:rPr kumimoji="1" lang="en-US" altLang="zh-CN" sz="2000" dirty="0"/>
              <a:t>represents</a:t>
            </a:r>
            <a:r>
              <a:rPr kumimoji="1" lang="zh-CN" altLang="en-US" sz="2000" dirty="0"/>
              <a:t> </a:t>
            </a:r>
            <a:r>
              <a:rPr kumimoji="1" lang="en-US" altLang="zh-CN" sz="2000" dirty="0"/>
              <a:t>the</a:t>
            </a:r>
            <a:r>
              <a:rPr kumimoji="1" lang="zh-CN" altLang="en-US" sz="2000" dirty="0"/>
              <a:t> </a:t>
            </a:r>
            <a:r>
              <a:rPr kumimoji="1" lang="en-US" altLang="zh-CN" sz="2000" dirty="0"/>
              <a:t>lower</a:t>
            </a:r>
            <a:r>
              <a:rPr kumimoji="1" lang="zh-CN" altLang="en-US" sz="2000" dirty="0"/>
              <a:t> </a:t>
            </a:r>
            <a:r>
              <a:rPr kumimoji="1" lang="en-US" altLang="zh-CN" sz="2000" dirty="0"/>
              <a:t>complexity</a:t>
            </a:r>
            <a:r>
              <a:rPr kumimoji="1" lang="zh-CN" altLang="en-US" sz="2000" dirty="0"/>
              <a:t> </a:t>
            </a:r>
            <a:r>
              <a:rPr kumimoji="1" lang="en-US" altLang="zh-CN" sz="2000" dirty="0"/>
              <a:t>levels,</a:t>
            </a:r>
            <a:r>
              <a:rPr kumimoji="1" lang="zh-CN" altLang="en-US" sz="2000" dirty="0"/>
              <a:t> </a:t>
            </a:r>
            <a:r>
              <a:rPr kumimoji="1" lang="en-US" altLang="zh-CN" sz="2000" dirty="0"/>
              <a:t>while</a:t>
            </a:r>
            <a:r>
              <a:rPr kumimoji="1" lang="zh-CN" altLang="en-US" sz="2000" dirty="0"/>
              <a:t> </a:t>
            </a:r>
            <a:r>
              <a:rPr kumimoji="1" lang="en-US" altLang="zh-CN" sz="2000" dirty="0"/>
              <a:t>t</a:t>
            </a:r>
            <a:r>
              <a:rPr lang="en-US" altLang="zh-CN" sz="2000" dirty="0"/>
              <a:t>he combination of medium and high marks shows the higher complexity of projects across borders.</a:t>
            </a:r>
          </a:p>
          <a:p>
            <a:r>
              <a:rPr lang="en-US" altLang="zh-CN" sz="2000" dirty="0"/>
              <a:t>Organizations can use the scale above to establish comparisons among different projects, to decide when to apply the good practices and for risk management. More information on this is given throughout the book. </a:t>
            </a:r>
          </a:p>
        </p:txBody>
      </p:sp>
    </p:spTree>
    <p:extLst>
      <p:ext uri="{BB962C8B-B14F-4D97-AF65-F5344CB8AC3E}">
        <p14:creationId xmlns:p14="http://schemas.microsoft.com/office/powerpoint/2010/main" xmlns="" val="2531809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Challenges</a:t>
            </a:r>
            <a:r>
              <a:rPr kumimoji="1" lang="zh-CN" altLang="en-US" dirty="0"/>
              <a:t> </a:t>
            </a:r>
            <a:r>
              <a:rPr kumimoji="1" lang="en-US" altLang="zh-CN" dirty="0"/>
              <a:t>Facing</a:t>
            </a:r>
            <a:r>
              <a:rPr kumimoji="1" lang="zh-CN" altLang="en-US" dirty="0"/>
              <a:t> </a:t>
            </a:r>
            <a:r>
              <a:rPr kumimoji="1" lang="en-US" altLang="zh-CN" dirty="0"/>
              <a:t>International</a:t>
            </a:r>
            <a:r>
              <a:rPr kumimoji="1" lang="zh-CN" altLang="en-US" dirty="0"/>
              <a:t> </a:t>
            </a:r>
            <a:r>
              <a:rPr kumimoji="1" lang="en-US" altLang="zh-CN" dirty="0"/>
              <a:t>Projects</a:t>
            </a:r>
            <a:endParaRPr lang="zh-CN" altLang="en-US" dirty="0"/>
          </a:p>
        </p:txBody>
      </p:sp>
      <p:sp>
        <p:nvSpPr>
          <p:cNvPr id="3" name="内容占位符 2"/>
          <p:cNvSpPr>
            <a:spLocks noGrp="1"/>
          </p:cNvSpPr>
          <p:nvPr>
            <p:ph idx="1"/>
          </p:nvPr>
        </p:nvSpPr>
        <p:spPr>
          <a:xfrm>
            <a:off x="581192" y="2180497"/>
            <a:ext cx="11029615" cy="658237"/>
          </a:xfrm>
        </p:spPr>
        <p:txBody>
          <a:bodyPr/>
          <a:lstStyle/>
          <a:p>
            <a:r>
              <a:rPr lang="en-US" altLang="zh-CN" dirty="0"/>
              <a:t>Some Examples of Analysis regarding International Projects </a:t>
            </a:r>
            <a:endParaRPr lang="zh-CN" altLang="en-US" dirty="0"/>
          </a:p>
        </p:txBody>
      </p:sp>
      <p:pic>
        <p:nvPicPr>
          <p:cNvPr id="4" name="图片 3">
            <a:extLst>
              <a:ext uri="{FF2B5EF4-FFF2-40B4-BE49-F238E27FC236}">
                <a16:creationId xmlns:a16="http://schemas.microsoft.com/office/drawing/2014/main" xmlns="" id="{30729AD7-A30F-044A-B5DF-5AF996CC6CEC}"/>
              </a:ext>
            </a:extLst>
          </p:cNvPr>
          <p:cNvPicPr>
            <a:picLocks noChangeAspect="1"/>
          </p:cNvPicPr>
          <p:nvPr/>
        </p:nvPicPr>
        <p:blipFill>
          <a:blip r:embed="rId3"/>
          <a:stretch>
            <a:fillRect/>
          </a:stretch>
        </p:blipFill>
        <p:spPr>
          <a:xfrm>
            <a:off x="1400878" y="3271775"/>
            <a:ext cx="3918437" cy="2377627"/>
          </a:xfrm>
          <a:prstGeom prst="rect">
            <a:avLst/>
          </a:prstGeom>
        </p:spPr>
      </p:pic>
      <p:pic>
        <p:nvPicPr>
          <p:cNvPr id="6" name="图片 5">
            <a:extLst>
              <a:ext uri="{FF2B5EF4-FFF2-40B4-BE49-F238E27FC236}">
                <a16:creationId xmlns:a16="http://schemas.microsoft.com/office/drawing/2014/main" xmlns="" id="{4A1F883C-D33A-0D44-A584-00B42FC5F363}"/>
              </a:ext>
            </a:extLst>
          </p:cNvPr>
          <p:cNvPicPr>
            <a:picLocks noChangeAspect="1"/>
          </p:cNvPicPr>
          <p:nvPr/>
        </p:nvPicPr>
        <p:blipFill rotWithShape="1">
          <a:blip r:embed="rId4"/>
          <a:srcRect l="4492" r="2766"/>
          <a:stretch/>
        </p:blipFill>
        <p:spPr>
          <a:xfrm>
            <a:off x="6454518" y="3271775"/>
            <a:ext cx="4103000" cy="255264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72B6E35-435D-0A46-8B79-7085F520847F}"/>
              </a:ext>
            </a:extLst>
          </p:cNvPr>
          <p:cNvSpPr>
            <a:spLocks noGrp="1"/>
          </p:cNvSpPr>
          <p:nvPr>
            <p:ph type="title"/>
          </p:nvPr>
        </p:nvSpPr>
        <p:spPr/>
        <p:txBody>
          <a:bodyPr/>
          <a:lstStyle/>
          <a:p>
            <a:r>
              <a:rPr lang="en-US" altLang="zh-CN" dirty="0"/>
              <a:t>Reflection Question</a:t>
            </a:r>
            <a:endParaRPr kumimoji="1" lang="zh-CN" altLang="en-US" dirty="0"/>
          </a:p>
        </p:txBody>
      </p:sp>
      <p:sp>
        <p:nvSpPr>
          <p:cNvPr id="3" name="内容占位符 2">
            <a:extLst>
              <a:ext uri="{FF2B5EF4-FFF2-40B4-BE49-F238E27FC236}">
                <a16:creationId xmlns:a16="http://schemas.microsoft.com/office/drawing/2014/main" xmlns="" id="{9A516C16-419E-DF4D-85B2-6D31D6CD933D}"/>
              </a:ext>
            </a:extLst>
          </p:cNvPr>
          <p:cNvSpPr>
            <a:spLocks noGrp="1"/>
          </p:cNvSpPr>
          <p:nvPr>
            <p:ph idx="1"/>
          </p:nvPr>
        </p:nvSpPr>
        <p:spPr>
          <a:xfrm>
            <a:off x="581192" y="2180497"/>
            <a:ext cx="11029615" cy="1439526"/>
          </a:xfrm>
        </p:spPr>
        <p:txBody>
          <a:bodyPr/>
          <a:lstStyle/>
          <a:p>
            <a:r>
              <a:rPr kumimoji="1" lang="en-US" altLang="zh-CN" dirty="0"/>
              <a:t>Can you describe one of your group work involving students from other countries, and did you meet any challenges in the above mentioned dimension?</a:t>
            </a:r>
          </a:p>
          <a:p>
            <a:pPr marL="0" indent="0">
              <a:buNone/>
            </a:pPr>
            <a:endParaRPr kumimoji="1" lang="en-US" altLang="zh-CN" dirty="0"/>
          </a:p>
          <a:p>
            <a:pPr marL="0" indent="0">
              <a:buNone/>
            </a:pPr>
            <a:endParaRPr kumimoji="1" lang="zh-CN" altLang="en-US" dirty="0"/>
          </a:p>
        </p:txBody>
      </p:sp>
      <p:pic>
        <p:nvPicPr>
          <p:cNvPr id="4" name="图片 3">
            <a:extLst>
              <a:ext uri="{FF2B5EF4-FFF2-40B4-BE49-F238E27FC236}">
                <a16:creationId xmlns:a16="http://schemas.microsoft.com/office/drawing/2014/main" xmlns="" id="{3191E84F-59F8-F942-B521-F027D6ACB9F3}"/>
              </a:ext>
            </a:extLst>
          </p:cNvPr>
          <p:cNvPicPr>
            <a:picLocks noChangeAspect="1"/>
          </p:cNvPicPr>
          <p:nvPr/>
        </p:nvPicPr>
        <p:blipFill>
          <a:blip r:embed="rId2"/>
          <a:stretch>
            <a:fillRect/>
          </a:stretch>
        </p:blipFill>
        <p:spPr>
          <a:xfrm>
            <a:off x="3724066" y="3402477"/>
            <a:ext cx="4977388" cy="2904526"/>
          </a:xfrm>
          <a:prstGeom prst="rect">
            <a:avLst/>
          </a:prstGeom>
        </p:spPr>
      </p:pic>
    </p:spTree>
    <p:extLst>
      <p:ext uri="{BB962C8B-B14F-4D97-AF65-F5344CB8AC3E}">
        <p14:creationId xmlns:p14="http://schemas.microsoft.com/office/powerpoint/2010/main" xmlns="" val="37220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AC42AF3-C3AB-E949-9B7F-50DE18773138}"/>
              </a:ext>
            </a:extLst>
          </p:cNvPr>
          <p:cNvSpPr>
            <a:spLocks noGrp="1"/>
          </p:cNvSpPr>
          <p:nvPr>
            <p:ph type="title"/>
          </p:nvPr>
        </p:nvSpPr>
        <p:spPr/>
        <p:txBody>
          <a:bodyPr/>
          <a:lstStyle/>
          <a:p>
            <a:r>
              <a:rPr kumimoji="1" lang="en-US" altLang="zh-CN" dirty="0"/>
              <a:t>Challenges</a:t>
            </a:r>
            <a:r>
              <a:rPr kumimoji="1" lang="zh-CN" altLang="en-US" dirty="0"/>
              <a:t> </a:t>
            </a:r>
            <a:r>
              <a:rPr kumimoji="1" lang="en-US" altLang="zh-CN" dirty="0"/>
              <a:t>Facing</a:t>
            </a:r>
            <a:r>
              <a:rPr kumimoji="1" lang="zh-CN" altLang="en-US" dirty="0"/>
              <a:t> </a:t>
            </a:r>
            <a:r>
              <a:rPr kumimoji="1" lang="en-US" altLang="zh-CN" dirty="0"/>
              <a:t>International</a:t>
            </a:r>
            <a:r>
              <a:rPr kumimoji="1" lang="zh-CN" altLang="en-US" dirty="0"/>
              <a:t> </a:t>
            </a:r>
            <a:r>
              <a:rPr kumimoji="1" lang="en-US" altLang="zh-CN" dirty="0"/>
              <a:t>Projects</a:t>
            </a:r>
            <a:endParaRPr kumimoji="1" lang="zh-CN" altLang="en-US" dirty="0"/>
          </a:p>
        </p:txBody>
      </p:sp>
      <p:sp>
        <p:nvSpPr>
          <p:cNvPr id="3" name="内容占位符 2">
            <a:extLst>
              <a:ext uri="{FF2B5EF4-FFF2-40B4-BE49-F238E27FC236}">
                <a16:creationId xmlns:a16="http://schemas.microsoft.com/office/drawing/2014/main" xmlns="" id="{271D3B28-AC36-4042-94CB-609DB679F6EE}"/>
              </a:ext>
            </a:extLst>
          </p:cNvPr>
          <p:cNvSpPr>
            <a:spLocks noGrp="1"/>
          </p:cNvSpPr>
          <p:nvPr>
            <p:ph idx="1"/>
          </p:nvPr>
        </p:nvSpPr>
        <p:spPr>
          <a:xfrm>
            <a:off x="581192" y="2768600"/>
            <a:ext cx="11029615" cy="3090199"/>
          </a:xfrm>
        </p:spPr>
        <p:txBody>
          <a:bodyPr/>
          <a:lstStyle/>
          <a:p>
            <a:r>
              <a:rPr lang="en-US" altLang="zh-CN" dirty="0"/>
              <a:t>1. Motivations: Failure to examine, clarify, and prioritize one’s motives and strategic goals</a:t>
            </a:r>
          </a:p>
          <a:p>
            <a:r>
              <a:rPr lang="en-US" altLang="zh-CN" dirty="0"/>
              <a:t>2. Selecting Partners: Failure to select partner organizations that complement one’s goals and mesh with one’s organizational culture style</a:t>
            </a:r>
          </a:p>
          <a:p>
            <a:r>
              <a:rPr lang="en-US" altLang="zh-CN" dirty="0"/>
              <a:t>3. Setting and Delivering on Goals: Failure to clarify operational objectives by achieving a clear and shared understanding of work objectives, performance targets, and management responsibilities</a:t>
            </a:r>
          </a:p>
          <a:p>
            <a:r>
              <a:rPr lang="en-US" altLang="zh-CN" dirty="0"/>
              <a:t>4. Setting Realistic Goals: Failure to set realistic objectives and a realistic pacing of implementation schedules</a:t>
            </a:r>
          </a:p>
          <a:p>
            <a:r>
              <a:rPr lang="en-US" altLang="zh-CN" dirty="0"/>
              <a:t>5. The Governance Issue: Failure to establish clear, mutually agreed on, and effective governance structures</a:t>
            </a:r>
          </a:p>
          <a:p>
            <a:endParaRPr kumimoji="1" lang="zh-CN" altLang="en-US" dirty="0"/>
          </a:p>
        </p:txBody>
      </p:sp>
      <p:sp>
        <p:nvSpPr>
          <p:cNvPr id="4" name="矩形 3">
            <a:extLst>
              <a:ext uri="{FF2B5EF4-FFF2-40B4-BE49-F238E27FC236}">
                <a16:creationId xmlns:a16="http://schemas.microsoft.com/office/drawing/2014/main" xmlns="" id="{B755AE74-4E7E-5040-9D7B-980D11596A01}"/>
              </a:ext>
            </a:extLst>
          </p:cNvPr>
          <p:cNvSpPr/>
          <p:nvPr/>
        </p:nvSpPr>
        <p:spPr>
          <a:xfrm>
            <a:off x="581192" y="2057612"/>
            <a:ext cx="6168099" cy="369332"/>
          </a:xfrm>
          <a:prstGeom prst="rect">
            <a:avLst/>
          </a:prstGeom>
        </p:spPr>
        <p:txBody>
          <a:bodyPr wrap="none">
            <a:spAutoFit/>
          </a:bodyPr>
          <a:lstStyle/>
          <a:p>
            <a:r>
              <a:rPr lang="en-US" altLang="zh-CN" dirty="0"/>
              <a:t>The Most Frequent Causes of Failure in International Projects ()</a:t>
            </a:r>
            <a:endParaRPr lang="zh-CN" altLang="en-US" dirty="0"/>
          </a:p>
        </p:txBody>
      </p:sp>
    </p:spTree>
    <p:extLst>
      <p:ext uri="{BB962C8B-B14F-4D97-AF65-F5344CB8AC3E}">
        <p14:creationId xmlns:p14="http://schemas.microsoft.com/office/powerpoint/2010/main" xmlns="" val="1637330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E04C947-A828-E94E-9070-2B39FE044951}"/>
              </a:ext>
            </a:extLst>
          </p:cNvPr>
          <p:cNvSpPr>
            <a:spLocks noGrp="1"/>
          </p:cNvSpPr>
          <p:nvPr>
            <p:ph type="title"/>
          </p:nvPr>
        </p:nvSpPr>
        <p:spPr/>
        <p:txBody>
          <a:bodyPr/>
          <a:lstStyle/>
          <a:p>
            <a:r>
              <a:rPr lang="en-US" altLang="zh-CN" dirty="0"/>
              <a:t>The Most Frequent Causes of Failure in International Projects</a:t>
            </a:r>
            <a:endParaRPr kumimoji="1" lang="zh-CN" altLang="en-US" dirty="0"/>
          </a:p>
        </p:txBody>
      </p:sp>
      <p:sp>
        <p:nvSpPr>
          <p:cNvPr id="3" name="内容占位符 2">
            <a:extLst>
              <a:ext uri="{FF2B5EF4-FFF2-40B4-BE49-F238E27FC236}">
                <a16:creationId xmlns:a16="http://schemas.microsoft.com/office/drawing/2014/main" xmlns="" id="{2E5445AA-3481-D341-ABFE-07BC8155E19C}"/>
              </a:ext>
            </a:extLst>
          </p:cNvPr>
          <p:cNvSpPr>
            <a:spLocks noGrp="1"/>
          </p:cNvSpPr>
          <p:nvPr>
            <p:ph idx="1"/>
          </p:nvPr>
        </p:nvSpPr>
        <p:spPr/>
        <p:txBody>
          <a:bodyPr/>
          <a:lstStyle/>
          <a:p>
            <a:r>
              <a:rPr lang="en-US" altLang="zh-CN" dirty="0"/>
              <a:t>6. Lack of Consultation and Consensus Building: Failure to consult with and integrate the substantive and process views and management practices of local colleagues and stakeholders</a:t>
            </a:r>
          </a:p>
          <a:p>
            <a:r>
              <a:rPr lang="en-US" altLang="zh-CN" dirty="0"/>
              <a:t>7. Commitment and Support: Failure by headquarters to maintain strong, consistent commitment and support to seeing the project through to a point of sustainability</a:t>
            </a:r>
          </a:p>
          <a:p>
            <a:r>
              <a:rPr lang="en-US" altLang="zh-CN" dirty="0"/>
              <a:t>8. The Project’s Political and Socioeconomic Environment: Failure to be proactive in environmental monitoring and management</a:t>
            </a:r>
          </a:p>
          <a:p>
            <a:r>
              <a:rPr lang="en-US" altLang="zh-CN" dirty="0"/>
              <a:t>9. The Challenge of Culture: Failure to recognize the pervasive influence of culture on all activities and to select and train personnel accordingly</a:t>
            </a:r>
          </a:p>
          <a:p>
            <a:r>
              <a:rPr lang="en-US" altLang="zh-CN" dirty="0"/>
              <a:t>10. Trust–The Tipping Point?: Failure to achieve a high level of mutual trust between the participating organizations and their employees</a:t>
            </a:r>
            <a:endParaRPr kumimoji="1" lang="zh-CN" altLang="en-US" dirty="0"/>
          </a:p>
        </p:txBody>
      </p:sp>
    </p:spTree>
    <p:extLst>
      <p:ext uri="{BB962C8B-B14F-4D97-AF65-F5344CB8AC3E}">
        <p14:creationId xmlns:p14="http://schemas.microsoft.com/office/powerpoint/2010/main" xmlns="" val="2411236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7808AC-4AB8-4646-A4FD-6F8B894F8CA8}"/>
              </a:ext>
            </a:extLst>
          </p:cNvPr>
          <p:cNvSpPr>
            <a:spLocks noGrp="1"/>
          </p:cNvSpPr>
          <p:nvPr>
            <p:ph type="title"/>
          </p:nvPr>
        </p:nvSpPr>
        <p:spPr/>
        <p:txBody>
          <a:bodyPr/>
          <a:lstStyle/>
          <a:p>
            <a:r>
              <a:rPr lang="en-US" altLang="zh-CN" dirty="0"/>
              <a:t>Reflection Question</a:t>
            </a:r>
            <a:endParaRPr kumimoji="1" lang="zh-CN" altLang="en-US" dirty="0"/>
          </a:p>
        </p:txBody>
      </p:sp>
      <p:sp>
        <p:nvSpPr>
          <p:cNvPr id="3" name="内容占位符 2">
            <a:extLst>
              <a:ext uri="{FF2B5EF4-FFF2-40B4-BE49-F238E27FC236}">
                <a16:creationId xmlns:a16="http://schemas.microsoft.com/office/drawing/2014/main" xmlns="" id="{4CC2A34E-6145-9048-BFEB-AAA01969D1C1}"/>
              </a:ext>
            </a:extLst>
          </p:cNvPr>
          <p:cNvSpPr>
            <a:spLocks noGrp="1"/>
          </p:cNvSpPr>
          <p:nvPr>
            <p:ph idx="1"/>
          </p:nvPr>
        </p:nvSpPr>
        <p:spPr/>
        <p:txBody>
          <a:bodyPr/>
          <a:lstStyle/>
          <a:p>
            <a:r>
              <a:rPr kumimoji="1" lang="en-US" altLang="zh-CN" dirty="0"/>
              <a:t>Can</a:t>
            </a:r>
            <a:r>
              <a:rPr kumimoji="1" lang="zh-CN" altLang="en-US" dirty="0"/>
              <a:t> </a:t>
            </a:r>
            <a:r>
              <a:rPr kumimoji="1" lang="en-US" altLang="zh-CN" dirty="0"/>
              <a:t>you</a:t>
            </a:r>
            <a:r>
              <a:rPr kumimoji="1" lang="zh-CN" altLang="en-US" dirty="0"/>
              <a:t> </a:t>
            </a:r>
            <a:r>
              <a:rPr kumimoji="1" lang="en-US" altLang="zh-CN" dirty="0"/>
              <a:t>align/group</a:t>
            </a:r>
            <a:r>
              <a:rPr kumimoji="1" lang="zh-CN" altLang="en-US" dirty="0"/>
              <a:t> </a:t>
            </a:r>
            <a:r>
              <a:rPr kumimoji="1" lang="en-US" altLang="zh-CN" dirty="0"/>
              <a:t>the</a:t>
            </a:r>
            <a:r>
              <a:rPr kumimoji="1" lang="zh-CN" altLang="en-US" dirty="0"/>
              <a:t> </a:t>
            </a:r>
            <a:r>
              <a:rPr kumimoji="1" lang="en-US" altLang="zh-CN" dirty="0"/>
              <a:t>ten</a:t>
            </a:r>
            <a:r>
              <a:rPr kumimoji="1" lang="zh-CN" altLang="en-US" dirty="0"/>
              <a:t> </a:t>
            </a:r>
            <a:r>
              <a:rPr kumimoji="1" lang="en-US" altLang="zh-CN" dirty="0"/>
              <a:t>most</a:t>
            </a:r>
            <a:r>
              <a:rPr kumimoji="1" lang="zh-CN" altLang="en-US" dirty="0"/>
              <a:t> </a:t>
            </a:r>
            <a:r>
              <a:rPr kumimoji="1" lang="en-US" altLang="zh-CN" dirty="0"/>
              <a:t>causes</a:t>
            </a:r>
            <a:r>
              <a:rPr kumimoji="1" lang="zh-CN" altLang="en-US" dirty="0"/>
              <a:t> </a:t>
            </a:r>
            <a:r>
              <a:rPr kumimoji="1" lang="en-US" altLang="zh-CN" dirty="0"/>
              <a:t>of</a:t>
            </a:r>
            <a:r>
              <a:rPr kumimoji="1" lang="zh-CN" altLang="en-US" dirty="0"/>
              <a:t> </a:t>
            </a:r>
            <a:r>
              <a:rPr kumimoji="1" lang="en-US" altLang="zh-CN" dirty="0"/>
              <a:t>failure</a:t>
            </a:r>
            <a:r>
              <a:rPr kumimoji="1" lang="zh-CN" altLang="en-US" dirty="0"/>
              <a:t> </a:t>
            </a:r>
            <a:r>
              <a:rPr kumimoji="1" lang="en-US" altLang="zh-CN" dirty="0"/>
              <a:t>in</a:t>
            </a:r>
            <a:r>
              <a:rPr kumimoji="1" lang="zh-CN" altLang="en-US" dirty="0"/>
              <a:t> </a:t>
            </a:r>
            <a:r>
              <a:rPr kumimoji="1" lang="en-US" altLang="zh-CN" dirty="0"/>
              <a:t>international</a:t>
            </a:r>
            <a:r>
              <a:rPr kumimoji="1" lang="zh-CN" altLang="en-US" dirty="0"/>
              <a:t> </a:t>
            </a:r>
            <a:r>
              <a:rPr kumimoji="1" lang="en-US" altLang="zh-CN" dirty="0"/>
              <a:t>projects</a:t>
            </a:r>
            <a:r>
              <a:rPr kumimoji="1" lang="zh-CN" altLang="en-US" dirty="0"/>
              <a:t> </a:t>
            </a:r>
            <a:r>
              <a:rPr kumimoji="1" lang="en-US" altLang="zh-CN" dirty="0"/>
              <a:t>with</a:t>
            </a:r>
            <a:r>
              <a:rPr kumimoji="1" lang="zh-CN" altLang="en-US" dirty="0"/>
              <a:t> </a:t>
            </a:r>
            <a:r>
              <a:rPr kumimoji="1" lang="en-US" altLang="zh-CN" dirty="0"/>
              <a:t>above</a:t>
            </a:r>
            <a:r>
              <a:rPr kumimoji="1" lang="zh-CN" altLang="en-US" dirty="0"/>
              <a:t> </a:t>
            </a:r>
            <a:r>
              <a:rPr kumimoji="1" lang="en-US" altLang="zh-CN" dirty="0"/>
              <a:t>mentioned</a:t>
            </a:r>
            <a:r>
              <a:rPr kumimoji="1" lang="zh-CN" altLang="en-US" dirty="0"/>
              <a:t> </a:t>
            </a:r>
            <a:r>
              <a:rPr kumimoji="1" lang="en-US" altLang="zh-CN" dirty="0"/>
              <a:t>five</a:t>
            </a:r>
            <a:r>
              <a:rPr kumimoji="1" lang="zh-CN" altLang="en-US" dirty="0"/>
              <a:t> </a:t>
            </a:r>
            <a:r>
              <a:rPr kumimoji="1" lang="en-US" altLang="zh-CN" dirty="0"/>
              <a:t>dimensions</a:t>
            </a:r>
            <a:r>
              <a:rPr kumimoji="1" lang="zh-CN" altLang="en-US" dirty="0"/>
              <a:t> </a:t>
            </a:r>
            <a:r>
              <a:rPr kumimoji="1" lang="en-US" altLang="zh-CN" dirty="0"/>
              <a:t>of</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to</a:t>
            </a:r>
            <a:r>
              <a:rPr kumimoji="1" lang="zh-CN" altLang="en-US" dirty="0"/>
              <a:t> </a:t>
            </a:r>
            <a:r>
              <a:rPr kumimoji="1" lang="en-US" altLang="zh-CN" dirty="0"/>
              <a:t>figure</a:t>
            </a:r>
            <a:r>
              <a:rPr kumimoji="1" lang="zh-CN" altLang="en-US" dirty="0"/>
              <a:t> </a:t>
            </a:r>
            <a:r>
              <a:rPr kumimoji="1" lang="en-US" altLang="zh-CN" dirty="0"/>
              <a:t>out</a:t>
            </a:r>
            <a:r>
              <a:rPr kumimoji="1" lang="zh-CN" altLang="en-US" dirty="0"/>
              <a:t> </a:t>
            </a:r>
            <a:r>
              <a:rPr kumimoji="1" lang="en-US" altLang="zh-CN" dirty="0"/>
              <a:t>the</a:t>
            </a:r>
            <a:r>
              <a:rPr kumimoji="1" lang="zh-CN" altLang="en-US" dirty="0"/>
              <a:t> </a:t>
            </a:r>
            <a:r>
              <a:rPr kumimoji="1" lang="en-US" altLang="zh-CN" dirty="0"/>
              <a:t>origins</a:t>
            </a:r>
            <a:r>
              <a:rPr kumimoji="1" lang="zh-CN" altLang="en-US" dirty="0"/>
              <a:t> </a:t>
            </a:r>
            <a:r>
              <a:rPr kumimoji="1" lang="en-US" altLang="zh-CN" dirty="0"/>
              <a:t>of</a:t>
            </a:r>
            <a:r>
              <a:rPr kumimoji="1" lang="zh-CN" altLang="en-US" dirty="0"/>
              <a:t> </a:t>
            </a:r>
            <a:r>
              <a:rPr kumimoji="1" lang="en-US" altLang="zh-CN" dirty="0"/>
              <a:t>these</a:t>
            </a:r>
            <a:r>
              <a:rPr kumimoji="1" lang="zh-CN" altLang="en-US" dirty="0"/>
              <a:t> </a:t>
            </a:r>
            <a:r>
              <a:rPr kumimoji="1" lang="en-US" altLang="zh-CN" dirty="0"/>
              <a:t>challenges?</a:t>
            </a:r>
            <a:r>
              <a:rPr kumimoji="1" lang="zh-CN" altLang="en-US" dirty="0"/>
              <a:t>  </a:t>
            </a:r>
          </a:p>
        </p:txBody>
      </p:sp>
    </p:spTree>
    <p:extLst>
      <p:ext uri="{BB962C8B-B14F-4D97-AF65-F5344CB8AC3E}">
        <p14:creationId xmlns:p14="http://schemas.microsoft.com/office/powerpoint/2010/main" xmlns="" val="168398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EA46B5-5196-DE42-AC2A-3298677FC98C}"/>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kumimoji="1" lang="zh-CN" altLang="en-US" dirty="0"/>
          </a:p>
        </p:txBody>
      </p:sp>
      <p:sp>
        <p:nvSpPr>
          <p:cNvPr id="3" name="内容占位符 2">
            <a:extLst>
              <a:ext uri="{FF2B5EF4-FFF2-40B4-BE49-F238E27FC236}">
                <a16:creationId xmlns:a16="http://schemas.microsoft.com/office/drawing/2014/main" xmlns="" id="{61A21018-1718-564E-900E-E5823225C886}"/>
              </a:ext>
            </a:extLst>
          </p:cNvPr>
          <p:cNvSpPr>
            <a:spLocks noGrp="1"/>
          </p:cNvSpPr>
          <p:nvPr>
            <p:ph idx="1"/>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p>
        </p:txBody>
      </p:sp>
    </p:spTree>
    <p:extLst>
      <p:ext uri="{BB962C8B-B14F-4D97-AF65-F5344CB8AC3E}">
        <p14:creationId xmlns:p14="http://schemas.microsoft.com/office/powerpoint/2010/main" xmlns="" val="1073672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75EA404-88FD-A640-A412-7C709665BF55}"/>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kumimoji="1" lang="zh-CN" altLang="en-US" dirty="0"/>
          </a:p>
        </p:txBody>
      </p:sp>
      <p:pic>
        <p:nvPicPr>
          <p:cNvPr id="5" name="图片 4">
            <a:extLst>
              <a:ext uri="{FF2B5EF4-FFF2-40B4-BE49-F238E27FC236}">
                <a16:creationId xmlns:a16="http://schemas.microsoft.com/office/drawing/2014/main" xmlns="" id="{8EA827E5-56F7-3C4B-ACD4-9ACB75CE2BC4}"/>
              </a:ext>
            </a:extLst>
          </p:cNvPr>
          <p:cNvPicPr>
            <a:picLocks noChangeAspect="1"/>
          </p:cNvPicPr>
          <p:nvPr/>
        </p:nvPicPr>
        <p:blipFill>
          <a:blip r:embed="rId2"/>
          <a:stretch>
            <a:fillRect/>
          </a:stretch>
        </p:blipFill>
        <p:spPr>
          <a:xfrm>
            <a:off x="3098556" y="2540050"/>
            <a:ext cx="5994888" cy="4083098"/>
          </a:xfrm>
          <a:prstGeom prst="rect">
            <a:avLst/>
          </a:prstGeom>
        </p:spPr>
      </p:pic>
      <p:sp>
        <p:nvSpPr>
          <p:cNvPr id="6" name="内容占位符 2">
            <a:extLst>
              <a:ext uri="{FF2B5EF4-FFF2-40B4-BE49-F238E27FC236}">
                <a16:creationId xmlns:a16="http://schemas.microsoft.com/office/drawing/2014/main" xmlns="" id="{2460CF54-CD76-2A43-9EF0-05DADD991C8B}"/>
              </a:ext>
            </a:extLst>
          </p:cNvPr>
          <p:cNvSpPr>
            <a:spLocks noGrp="1"/>
          </p:cNvSpPr>
          <p:nvPr>
            <p:ph idx="1"/>
          </p:nvPr>
        </p:nvSpPr>
        <p:spPr>
          <a:xfrm>
            <a:off x="581192" y="2180497"/>
            <a:ext cx="11029615" cy="359554"/>
          </a:xfrm>
        </p:spPr>
        <p:txBody>
          <a:bodyPr>
            <a:normAutofit lnSpcReduction="10000"/>
          </a:bodyPr>
          <a:lstStyle/>
          <a:p>
            <a:pPr marL="0" indent="0">
              <a:buNone/>
            </a:pPr>
            <a:r>
              <a:rPr kumimoji="1" lang="en-US" altLang="zh-CN" dirty="0"/>
              <a:t>A</a:t>
            </a:r>
            <a:r>
              <a:rPr kumimoji="1" lang="zh-CN" altLang="en-US" dirty="0"/>
              <a:t> </a:t>
            </a:r>
            <a:r>
              <a:rPr kumimoji="1" lang="en-US" altLang="zh-CN" dirty="0"/>
              <a:t>frame</a:t>
            </a:r>
            <a:r>
              <a:rPr kumimoji="1" lang="zh-CN" altLang="en-US" dirty="0"/>
              <a:t> </a:t>
            </a:r>
            <a:r>
              <a:rPr kumimoji="1" lang="en-US" altLang="zh-CN" dirty="0"/>
              <a:t>work</a:t>
            </a:r>
            <a:r>
              <a:rPr kumimoji="1" lang="zh-CN" altLang="en-US" dirty="0"/>
              <a:t> </a:t>
            </a:r>
            <a:r>
              <a:rPr kumimoji="1" lang="en-US" altLang="zh-CN" dirty="0"/>
              <a:t>of</a:t>
            </a:r>
            <a:r>
              <a:rPr kumimoji="1" lang="zh-CN" altLang="en-US" dirty="0"/>
              <a:t> </a:t>
            </a:r>
            <a:r>
              <a:rPr kumimoji="1" lang="en-US" altLang="zh-CN" dirty="0"/>
              <a:t>good</a:t>
            </a:r>
            <a:r>
              <a:rPr kumimoji="1" lang="zh-CN" altLang="en-US" dirty="0"/>
              <a:t> </a:t>
            </a:r>
            <a:r>
              <a:rPr kumimoji="1" lang="en-US" altLang="zh-CN" dirty="0"/>
              <a:t>practices</a:t>
            </a:r>
            <a:r>
              <a:rPr kumimoji="1" lang="zh-CN" altLang="en-US" dirty="0"/>
              <a:t> </a:t>
            </a:r>
            <a:r>
              <a:rPr kumimoji="1" lang="en-US" altLang="zh-CN" dirty="0"/>
              <a:t>for</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(Binder,</a:t>
            </a:r>
            <a:r>
              <a:rPr kumimoji="1" lang="zh-CN" altLang="en-US" dirty="0"/>
              <a:t> </a:t>
            </a:r>
            <a:r>
              <a:rPr kumimoji="1" lang="en-US" altLang="zh-CN" dirty="0"/>
              <a:t>2009)</a:t>
            </a:r>
          </a:p>
        </p:txBody>
      </p:sp>
    </p:spTree>
    <p:extLst>
      <p:ext uri="{BB962C8B-B14F-4D97-AF65-F5344CB8AC3E}">
        <p14:creationId xmlns:p14="http://schemas.microsoft.com/office/powerpoint/2010/main" xmlns="" val="4244629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1197C1D-807E-9E4D-9CA8-88F1E2FB7BBB}"/>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kumimoji="1" lang="zh-CN" altLang="en-US" dirty="0"/>
          </a:p>
        </p:txBody>
      </p:sp>
      <p:sp>
        <p:nvSpPr>
          <p:cNvPr id="6" name="内容占位符 5"/>
          <p:cNvSpPr>
            <a:spLocks noGrp="1"/>
          </p:cNvSpPr>
          <p:nvPr>
            <p:ph idx="1"/>
          </p:nvPr>
        </p:nvSpPr>
        <p:spPr>
          <a:xfrm>
            <a:off x="581192" y="3985146"/>
            <a:ext cx="11029615" cy="2169994"/>
          </a:xfrm>
        </p:spPr>
        <p:txBody>
          <a:bodyPr>
            <a:normAutofit/>
          </a:bodyPr>
          <a:lstStyle/>
          <a:p>
            <a:r>
              <a:rPr lang="en-US" altLang="zh-CN" b="1" dirty="0"/>
              <a:t>Cross-cultural collaboration </a:t>
            </a:r>
            <a:endParaRPr lang="en-US" altLang="zh-CN" dirty="0"/>
          </a:p>
          <a:p>
            <a:pPr>
              <a:buNone/>
            </a:pPr>
            <a:r>
              <a:rPr lang="en-US" altLang="zh-CN" dirty="0"/>
              <a:t>	Using the dimensions, global project managers can recognize the invisible elements of the national cultures present in the project team, accepting the different mindsets and respecting them, and assigning people to the roles and activities that fit their communication style. </a:t>
            </a:r>
          </a:p>
          <a:p>
            <a:pPr>
              <a:buNone/>
            </a:pPr>
            <a:r>
              <a:rPr lang="en-US" altLang="zh-CN" dirty="0"/>
              <a:t>	The culture dimensions can also be a rich source for risk identification and mitigation, when evaluated in early project stages. </a:t>
            </a:r>
          </a:p>
        </p:txBody>
      </p:sp>
      <p:pic>
        <p:nvPicPr>
          <p:cNvPr id="7" name="图片 6">
            <a:extLst>
              <a:ext uri="{FF2B5EF4-FFF2-40B4-BE49-F238E27FC236}">
                <a16:creationId xmlns:a16="http://schemas.microsoft.com/office/drawing/2014/main" xmlns="" id="{C6805677-774B-B042-8D89-757D4BAED008}"/>
              </a:ext>
            </a:extLst>
          </p:cNvPr>
          <p:cNvPicPr>
            <a:picLocks noChangeAspect="1"/>
          </p:cNvPicPr>
          <p:nvPr/>
        </p:nvPicPr>
        <p:blipFill>
          <a:blip r:embed="rId2"/>
          <a:stretch>
            <a:fillRect/>
          </a:stretch>
        </p:blipFill>
        <p:spPr>
          <a:xfrm>
            <a:off x="2736849" y="2066922"/>
            <a:ext cx="6718300" cy="1651000"/>
          </a:xfrm>
          <a:prstGeom prst="rect">
            <a:avLst/>
          </a:prstGeom>
        </p:spPr>
      </p:pic>
    </p:spTree>
    <p:extLst>
      <p:ext uri="{BB962C8B-B14F-4D97-AF65-F5344CB8AC3E}">
        <p14:creationId xmlns:p14="http://schemas.microsoft.com/office/powerpoint/2010/main" xmlns="" val="1561324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8FD410-8CC7-E445-BCA3-D7DB2B3B9E93}"/>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kumimoji="1" lang="zh-CN" altLang="en-US" dirty="0"/>
          </a:p>
        </p:txBody>
      </p:sp>
      <p:sp>
        <p:nvSpPr>
          <p:cNvPr id="3" name="内容占位符 2">
            <a:extLst>
              <a:ext uri="{FF2B5EF4-FFF2-40B4-BE49-F238E27FC236}">
                <a16:creationId xmlns:a16="http://schemas.microsoft.com/office/drawing/2014/main" xmlns="" id="{E9AC5936-B0E1-A94D-B95B-B97A06E34132}"/>
              </a:ext>
            </a:extLst>
          </p:cNvPr>
          <p:cNvSpPr>
            <a:spLocks noGrp="1"/>
          </p:cNvSpPr>
          <p:nvPr>
            <p:ph idx="1"/>
          </p:nvPr>
        </p:nvSpPr>
        <p:spPr>
          <a:xfrm>
            <a:off x="581192" y="1999061"/>
            <a:ext cx="11029615" cy="1719618"/>
          </a:xfrm>
        </p:spPr>
        <p:txBody>
          <a:bodyPr>
            <a:normAutofit/>
          </a:bodyPr>
          <a:lstStyle/>
          <a:p>
            <a:r>
              <a:rPr lang="en-US" altLang="zh-CN" dirty="0"/>
              <a:t>Global project leadership – Global leaders must adapt their leadership, communication and management styles to the different cultures they work with. </a:t>
            </a:r>
          </a:p>
          <a:p>
            <a:r>
              <a:rPr lang="en-US" altLang="zh-CN" dirty="0"/>
              <a:t>They must develop an understanding of how to obtain commitment and improve the motivation level of the project team members, when having most of the meetings over a distance and outside office hours. </a:t>
            </a:r>
          </a:p>
        </p:txBody>
      </p:sp>
      <p:sp>
        <p:nvSpPr>
          <p:cNvPr id="4" name="矩形 3">
            <a:extLst>
              <a:ext uri="{FF2B5EF4-FFF2-40B4-BE49-F238E27FC236}">
                <a16:creationId xmlns:a16="http://schemas.microsoft.com/office/drawing/2014/main" xmlns="" id="{824A3BE2-02F7-3549-A8EC-0DB4B9DBD6EE}"/>
              </a:ext>
            </a:extLst>
          </p:cNvPr>
          <p:cNvSpPr/>
          <p:nvPr/>
        </p:nvSpPr>
        <p:spPr>
          <a:xfrm>
            <a:off x="710670" y="3718679"/>
            <a:ext cx="5305817" cy="3041375"/>
          </a:xfrm>
          <a:prstGeom prst="rect">
            <a:avLst/>
          </a:prstGeom>
        </p:spPr>
        <p:txBody>
          <a:bodyPr vert="horz" lIns="91440" tIns="45720" rIns="91440" bIns="45720" rtlCol="0" anchor="ctr">
            <a:normAutofit lnSpcReduction="10000"/>
          </a:bodyPr>
          <a:lstStyle/>
          <a:p>
            <a:pPr defTabSz="457200">
              <a:spcBef>
                <a:spcPct val="20000"/>
              </a:spcBef>
              <a:spcAft>
                <a:spcPts val="600"/>
              </a:spcAft>
              <a:buClr>
                <a:schemeClr val="accent2"/>
              </a:buClr>
              <a:buSzPct val="92000"/>
            </a:pPr>
            <a:r>
              <a:rPr lang="en-US" altLang="zh-CN" dirty="0">
                <a:solidFill>
                  <a:schemeClr val="accent2"/>
                </a:solidFill>
              </a:rPr>
              <a:t>Universal Principles of Effective Leadership (Goleman et al., 2000; Collins, 2001)</a:t>
            </a:r>
          </a:p>
          <a:p>
            <a:pPr marL="306000" indent="-306000" defTabSz="457200">
              <a:spcBef>
                <a:spcPct val="20000"/>
              </a:spcBef>
              <a:spcAft>
                <a:spcPts val="600"/>
              </a:spcAft>
              <a:buClr>
                <a:schemeClr val="accent2"/>
              </a:buClr>
              <a:buSzPct val="92000"/>
              <a:buFont typeface="Wingdings 2" panose="05020102010507070707" pitchFamily="18" charset="2"/>
              <a:buChar char=""/>
            </a:pPr>
            <a:endParaRPr lang="en-US" altLang="zh-CN" dirty="0">
              <a:solidFill>
                <a:schemeClr val="tx2"/>
              </a:solidFill>
            </a:endParaRP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Principle One:  A leader needs to impart a vision providing focus to the organization</a:t>
            </a: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Principle Two:  A successful leader is a servant of the people</a:t>
            </a: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altLang="zh-CN" dirty="0">
                <a:solidFill>
                  <a:schemeClr val="tx2"/>
                </a:solidFill>
              </a:rPr>
              <a:t>Principle Three:  You cannot manage people into greatness, they must be led</a:t>
            </a:r>
            <a:endParaRPr lang="zh-CN" altLang="en-US" dirty="0">
              <a:solidFill>
                <a:schemeClr val="tx2"/>
              </a:solidFill>
            </a:endParaRPr>
          </a:p>
        </p:txBody>
      </p:sp>
      <p:sp>
        <p:nvSpPr>
          <p:cNvPr id="6" name="矩形 5">
            <a:extLst>
              <a:ext uri="{FF2B5EF4-FFF2-40B4-BE49-F238E27FC236}">
                <a16:creationId xmlns:a16="http://schemas.microsoft.com/office/drawing/2014/main" xmlns="" id="{63BDC754-91A2-624A-95D4-49E508BB19A3}"/>
              </a:ext>
            </a:extLst>
          </p:cNvPr>
          <p:cNvSpPr/>
          <p:nvPr/>
        </p:nvSpPr>
        <p:spPr>
          <a:xfrm>
            <a:off x="6513980" y="3718679"/>
            <a:ext cx="5305817" cy="3041375"/>
          </a:xfrm>
          <a:prstGeom prst="rect">
            <a:avLst/>
          </a:prstGeom>
        </p:spPr>
        <p:txBody>
          <a:bodyPr vert="horz" lIns="91440" tIns="45720" rIns="91440" bIns="45720" rtlCol="0" anchor="ctr">
            <a:normAutofit lnSpcReduction="10000"/>
          </a:bodyPr>
          <a:lstStyle/>
          <a:p>
            <a:pPr defTabSz="457200">
              <a:spcBef>
                <a:spcPct val="20000"/>
              </a:spcBef>
              <a:spcAft>
                <a:spcPts val="600"/>
              </a:spcAft>
              <a:buClr>
                <a:schemeClr val="accent2"/>
              </a:buClr>
              <a:buSzPct val="92000"/>
            </a:pPr>
            <a:r>
              <a:rPr lang="en-US" altLang="zh-CN" dirty="0">
                <a:solidFill>
                  <a:schemeClr val="accent2"/>
                </a:solidFill>
              </a:rPr>
              <a:t>Effective Leadership in Multinational Environment, National Culture and Leadership (</a:t>
            </a:r>
            <a:r>
              <a:rPr lang="en-US" altLang="zh-CN" dirty="0" err="1">
                <a:solidFill>
                  <a:schemeClr val="accent2"/>
                </a:solidFill>
              </a:rPr>
              <a:t>Rentfrow</a:t>
            </a:r>
            <a:r>
              <a:rPr lang="en-US" altLang="zh-CN" dirty="0">
                <a:solidFill>
                  <a:schemeClr val="accent2"/>
                </a:solidFill>
              </a:rPr>
              <a:t>, 2007)</a:t>
            </a:r>
          </a:p>
          <a:p>
            <a:pPr defTabSz="457200">
              <a:spcBef>
                <a:spcPct val="20000"/>
              </a:spcBef>
              <a:spcAft>
                <a:spcPts val="600"/>
              </a:spcAft>
              <a:buClr>
                <a:schemeClr val="accent2"/>
              </a:buClr>
              <a:buSzPct val="92000"/>
            </a:pPr>
            <a:endParaRPr lang="en-US" altLang="zh-CN" dirty="0">
              <a:solidFill>
                <a:schemeClr val="accent2"/>
              </a:solidFill>
            </a:endParaRP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altLang="zh-CN" dirty="0"/>
              <a:t>Step One: Serve the organization by adapting to the host culture</a:t>
            </a: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altLang="zh-CN" dirty="0"/>
              <a:t>Step Two: Establish a corporate vision but do not abandon your national culture</a:t>
            </a:r>
          </a:p>
          <a:p>
            <a:pPr marL="306000" indent="-306000" defTabSz="457200">
              <a:spcBef>
                <a:spcPct val="20000"/>
              </a:spcBef>
              <a:spcAft>
                <a:spcPts val="600"/>
              </a:spcAft>
              <a:buClr>
                <a:schemeClr val="accent2"/>
              </a:buClr>
              <a:buSzPct val="92000"/>
              <a:buFont typeface="Wingdings 2" panose="05020102010507070707" pitchFamily="18" charset="2"/>
              <a:buChar char=""/>
            </a:pPr>
            <a:r>
              <a:rPr lang="en-US" altLang="zh-CN" dirty="0"/>
              <a:t>Step Three: Lead people to greatness with humility and patience</a:t>
            </a:r>
            <a:endParaRPr lang="en-US" altLang="zh-CN" dirty="0">
              <a:solidFill>
                <a:schemeClr val="tx2"/>
              </a:solidFill>
            </a:endParaRPr>
          </a:p>
        </p:txBody>
      </p:sp>
      <p:sp>
        <p:nvSpPr>
          <p:cNvPr id="7" name="右箭头 6">
            <a:extLst>
              <a:ext uri="{FF2B5EF4-FFF2-40B4-BE49-F238E27FC236}">
                <a16:creationId xmlns:a16="http://schemas.microsoft.com/office/drawing/2014/main" xmlns="" id="{68B6CBD6-E127-1B4D-928F-246E09F6317D}"/>
              </a:ext>
            </a:extLst>
          </p:cNvPr>
          <p:cNvSpPr/>
          <p:nvPr/>
        </p:nvSpPr>
        <p:spPr>
          <a:xfrm>
            <a:off x="5923722" y="4943061"/>
            <a:ext cx="477078" cy="450574"/>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xmlns="" val="1591290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D5E45DF-E48F-E54C-A99E-923A6648538E}"/>
              </a:ext>
            </a:extLst>
          </p:cNvPr>
          <p:cNvSpPr>
            <a:spLocks noGrp="1"/>
          </p:cNvSpPr>
          <p:nvPr>
            <p:ph type="title"/>
          </p:nvPr>
        </p:nvSpPr>
        <p:spPr/>
        <p:txBody>
          <a:bodyPr/>
          <a:lstStyle/>
          <a:p>
            <a:r>
              <a:rPr kumimoji="1" lang="en-US" altLang="zh-CN" dirty="0"/>
              <a:t>Agenda</a:t>
            </a:r>
            <a:endParaRPr kumimoji="1" lang="zh-CN" altLang="en-US" dirty="0"/>
          </a:p>
        </p:txBody>
      </p:sp>
      <p:sp>
        <p:nvSpPr>
          <p:cNvPr id="3" name="内容占位符 2">
            <a:extLst>
              <a:ext uri="{FF2B5EF4-FFF2-40B4-BE49-F238E27FC236}">
                <a16:creationId xmlns:a16="http://schemas.microsoft.com/office/drawing/2014/main" xmlns="" id="{EF001C1E-7271-0542-9630-0B3E48B02D65}"/>
              </a:ext>
            </a:extLst>
          </p:cNvPr>
          <p:cNvSpPr>
            <a:spLocks noGrp="1"/>
          </p:cNvSpPr>
          <p:nvPr>
            <p:ph idx="1"/>
          </p:nvPr>
        </p:nvSpPr>
        <p:spPr/>
        <p:txBody>
          <a:bodyPr/>
          <a:lstStyle/>
          <a:p>
            <a:r>
              <a:rPr kumimoji="1" lang="en-US" altLang="zh-CN" dirty="0"/>
              <a:t>Introduction of International Project Management</a:t>
            </a:r>
          </a:p>
          <a:p>
            <a:r>
              <a:rPr kumimoji="1" lang="en-US" altLang="zh-CN" dirty="0"/>
              <a:t>Challenges</a:t>
            </a:r>
            <a:r>
              <a:rPr kumimoji="1" lang="zh-CN" altLang="en-US" dirty="0"/>
              <a:t> </a:t>
            </a:r>
            <a:r>
              <a:rPr kumimoji="1" lang="en-US" altLang="zh-CN" dirty="0"/>
              <a:t>Facing</a:t>
            </a:r>
            <a:r>
              <a:rPr kumimoji="1" lang="zh-CN" altLang="en-US" dirty="0"/>
              <a:t> </a:t>
            </a:r>
            <a:r>
              <a:rPr kumimoji="1" lang="en-US" altLang="zh-CN" dirty="0"/>
              <a:t>International</a:t>
            </a:r>
            <a:r>
              <a:rPr kumimoji="1" lang="zh-CN" altLang="en-US" dirty="0"/>
              <a:t> </a:t>
            </a:r>
            <a:r>
              <a:rPr kumimoji="1" lang="en-US" altLang="zh-CN" dirty="0"/>
              <a:t>Projects</a:t>
            </a:r>
          </a:p>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p>
          <a:p>
            <a:r>
              <a:rPr kumimoji="1" lang="en-US" altLang="zh-CN" dirty="0"/>
              <a:t>Summary</a:t>
            </a:r>
          </a:p>
          <a:p>
            <a:endParaRPr kumimoji="1" lang="zh-CN" altLang="en-US" dirty="0"/>
          </a:p>
        </p:txBody>
      </p:sp>
    </p:spTree>
    <p:extLst>
      <p:ext uri="{BB962C8B-B14F-4D97-AF65-F5344CB8AC3E}">
        <p14:creationId xmlns:p14="http://schemas.microsoft.com/office/powerpoint/2010/main" xmlns="" val="67946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EDCA922-DBC1-1243-AAF0-1AD012F02C2B}"/>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kumimoji="1" lang="zh-CN" altLang="en-US" dirty="0"/>
          </a:p>
        </p:txBody>
      </p:sp>
      <p:sp>
        <p:nvSpPr>
          <p:cNvPr id="3" name="内容占位符 2">
            <a:extLst>
              <a:ext uri="{FF2B5EF4-FFF2-40B4-BE49-F238E27FC236}">
                <a16:creationId xmlns:a16="http://schemas.microsoft.com/office/drawing/2014/main" xmlns="" id="{E0A2746F-D2C2-6C4F-A5BE-8C0F511E5D56}"/>
              </a:ext>
            </a:extLst>
          </p:cNvPr>
          <p:cNvSpPr>
            <a:spLocks noGrp="1"/>
          </p:cNvSpPr>
          <p:nvPr>
            <p:ph idx="1"/>
          </p:nvPr>
        </p:nvSpPr>
        <p:spPr>
          <a:xfrm>
            <a:off x="581193" y="3717922"/>
            <a:ext cx="11029615" cy="2844215"/>
          </a:xfrm>
        </p:spPr>
        <p:txBody>
          <a:bodyPr>
            <a:normAutofit fontScale="92500" lnSpcReduction="10000"/>
          </a:bodyPr>
          <a:lstStyle/>
          <a:p>
            <a:r>
              <a:rPr lang="en-US" altLang="zh-CN" dirty="0"/>
              <a:t>Trust building – Some communication channels (between team members) are more likely to require a high level of trust, when they cross country borders or involve people who have never worked together before. </a:t>
            </a:r>
          </a:p>
          <a:p>
            <a:pPr>
              <a:buNone/>
            </a:pPr>
            <a:r>
              <a:rPr lang="en-US" altLang="zh-CN" dirty="0"/>
              <a:t>	Identifying the weak communication channels and work in resolving this since the project initiation, in order to build trust. </a:t>
            </a:r>
          </a:p>
          <a:p>
            <a:pPr>
              <a:buNone/>
            </a:pPr>
            <a:r>
              <a:rPr lang="en-US" altLang="zh-CN" dirty="0"/>
              <a:t>	The project planning phase is often a very good opportunity to bring the team together (or around a virtual table, over web or video-conferencing) and build trusted relationships, which must last until the project completion and form solid links for future ventures. </a:t>
            </a:r>
          </a:p>
          <a:p>
            <a:r>
              <a:rPr lang="en-US" altLang="zh-CN" dirty="0"/>
              <a:t>Conflict resolution – Project managers must pay special attention to the potential sources of conflict that are specific to global projects, identifying different techniques to act as a mediator, assess the situation and resolve the conflict to the best interest of the project objectives. </a:t>
            </a:r>
          </a:p>
        </p:txBody>
      </p:sp>
      <p:pic>
        <p:nvPicPr>
          <p:cNvPr id="5" name="图片 4">
            <a:extLst>
              <a:ext uri="{FF2B5EF4-FFF2-40B4-BE49-F238E27FC236}">
                <a16:creationId xmlns:a16="http://schemas.microsoft.com/office/drawing/2014/main" xmlns="" id="{F7AD8860-B17F-0F47-BB20-F9EE22245212}"/>
              </a:ext>
            </a:extLst>
          </p:cNvPr>
          <p:cNvPicPr>
            <a:picLocks noChangeAspect="1"/>
          </p:cNvPicPr>
          <p:nvPr/>
        </p:nvPicPr>
        <p:blipFill>
          <a:blip r:embed="rId2"/>
          <a:stretch>
            <a:fillRect/>
          </a:stretch>
        </p:blipFill>
        <p:spPr>
          <a:xfrm>
            <a:off x="2736849" y="2066922"/>
            <a:ext cx="6718300" cy="1651000"/>
          </a:xfrm>
          <a:prstGeom prst="rect">
            <a:avLst/>
          </a:prstGeom>
        </p:spPr>
      </p:pic>
    </p:spTree>
    <p:extLst>
      <p:ext uri="{BB962C8B-B14F-4D97-AF65-F5344CB8AC3E}">
        <p14:creationId xmlns:p14="http://schemas.microsoft.com/office/powerpoint/2010/main" xmlns="" val="1247109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581192" y="1881809"/>
            <a:ext cx="11029615" cy="4717773"/>
          </a:xfrm>
        </p:spPr>
        <p:txBody>
          <a:bodyPr/>
          <a:lstStyle/>
          <a:p>
            <a:r>
              <a:rPr lang="en-US" altLang="zh-CN" dirty="0"/>
              <a:t>Coaching – Coaching is a powerful tool to develop trust and learn about the cultural differences. </a:t>
            </a:r>
          </a:p>
          <a:p>
            <a:endParaRPr lang="en-US" altLang="zh-CN" dirty="0"/>
          </a:p>
          <a:p>
            <a:endParaRPr lang="en-US" altLang="zh-CN" dirty="0"/>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a:p>
            <a:r>
              <a:rPr lang="en-US" altLang="zh-CN" dirty="0"/>
              <a:t>A good coaching process starts with a clear definition of goals, continues with a periodic review of the achievements, and stops with a structured review of the learning and next steps.</a:t>
            </a:r>
            <a:endParaRPr kumimoji="1" lang="en-US" altLang="zh-CN" dirty="0"/>
          </a:p>
        </p:txBody>
      </p:sp>
      <p:pic>
        <p:nvPicPr>
          <p:cNvPr id="5" name="图片 4">
            <a:extLst>
              <a:ext uri="{FF2B5EF4-FFF2-40B4-BE49-F238E27FC236}">
                <a16:creationId xmlns:a16="http://schemas.microsoft.com/office/drawing/2014/main" xmlns="" id="{850E13FE-AC96-9F4C-9937-9EF047B6D4BA}"/>
              </a:ext>
            </a:extLst>
          </p:cNvPr>
          <p:cNvPicPr>
            <a:picLocks noChangeAspect="1"/>
          </p:cNvPicPr>
          <p:nvPr/>
        </p:nvPicPr>
        <p:blipFill>
          <a:blip r:embed="rId2"/>
          <a:stretch>
            <a:fillRect/>
          </a:stretch>
        </p:blipFill>
        <p:spPr>
          <a:xfrm>
            <a:off x="6200085" y="3244296"/>
            <a:ext cx="4693202" cy="1691310"/>
          </a:xfrm>
          <a:prstGeom prst="rect">
            <a:avLst/>
          </a:prstGeom>
        </p:spPr>
      </p:pic>
      <p:sp>
        <p:nvSpPr>
          <p:cNvPr id="6" name="内容占位符 2">
            <a:extLst>
              <a:ext uri="{FF2B5EF4-FFF2-40B4-BE49-F238E27FC236}">
                <a16:creationId xmlns:a16="http://schemas.microsoft.com/office/drawing/2014/main" xmlns="" id="{295C9577-FCE6-2F41-A869-D825D654AA84}"/>
              </a:ext>
            </a:extLst>
          </p:cNvPr>
          <p:cNvSpPr txBox="1">
            <a:spLocks/>
          </p:cNvSpPr>
          <p:nvPr/>
        </p:nvSpPr>
        <p:spPr>
          <a:xfrm>
            <a:off x="581192" y="3316143"/>
            <a:ext cx="4901373" cy="154761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a:t>Five areas of competency are essential for project teams, and especially for management, in order to guarantee the success of international projects (Mitte Consult):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5860969-7D8B-7649-AB77-8DCC569D7245}"/>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kumimoji="1" lang="zh-CN" altLang="en-US" dirty="0"/>
          </a:p>
        </p:txBody>
      </p:sp>
      <p:sp>
        <p:nvSpPr>
          <p:cNvPr id="3" name="内容占位符 2">
            <a:extLst>
              <a:ext uri="{FF2B5EF4-FFF2-40B4-BE49-F238E27FC236}">
                <a16:creationId xmlns:a16="http://schemas.microsoft.com/office/drawing/2014/main" xmlns="" id="{8E50751C-DAA5-2E43-857B-50B79A33FF2C}"/>
              </a:ext>
            </a:extLst>
          </p:cNvPr>
          <p:cNvSpPr>
            <a:spLocks noGrp="1"/>
          </p:cNvSpPr>
          <p:nvPr>
            <p:ph idx="1"/>
          </p:nvPr>
        </p:nvSpPr>
        <p:spPr>
          <a:xfrm>
            <a:off x="581192" y="3856897"/>
            <a:ext cx="11029615" cy="1547615"/>
          </a:xfrm>
        </p:spPr>
        <p:txBody>
          <a:bodyPr>
            <a:normAutofit/>
          </a:bodyPr>
          <a:lstStyle/>
          <a:p>
            <a:r>
              <a:rPr lang="en-US" altLang="zh-CN" dirty="0"/>
              <a:t>Stakeholders and communication channels – The identification, analysis and management of global stakeholders involve the team members, who are best placed to understand and influence the stakeholders on their geographical area. The project managers must lead this task, and provide coaching and support for this process to be effective. On the other hand, the communication channels that span geographical and cultural borders must be identified and receive special attention. </a:t>
            </a:r>
          </a:p>
        </p:txBody>
      </p:sp>
      <p:pic>
        <p:nvPicPr>
          <p:cNvPr id="5" name="图片 4">
            <a:extLst>
              <a:ext uri="{FF2B5EF4-FFF2-40B4-BE49-F238E27FC236}">
                <a16:creationId xmlns:a16="http://schemas.microsoft.com/office/drawing/2014/main" xmlns="" id="{EF5170BE-E1BC-BC45-A7FC-F32A6E9DDCC5}"/>
              </a:ext>
            </a:extLst>
          </p:cNvPr>
          <p:cNvPicPr>
            <a:picLocks noChangeAspect="1"/>
          </p:cNvPicPr>
          <p:nvPr/>
        </p:nvPicPr>
        <p:blipFill>
          <a:blip r:embed="rId2"/>
          <a:stretch>
            <a:fillRect/>
          </a:stretch>
        </p:blipFill>
        <p:spPr>
          <a:xfrm>
            <a:off x="1955799" y="2038350"/>
            <a:ext cx="8280400" cy="1562100"/>
          </a:xfrm>
          <a:prstGeom prst="rect">
            <a:avLst/>
          </a:prstGeom>
        </p:spPr>
      </p:pic>
    </p:spTree>
    <p:extLst>
      <p:ext uri="{BB962C8B-B14F-4D97-AF65-F5344CB8AC3E}">
        <p14:creationId xmlns:p14="http://schemas.microsoft.com/office/powerpoint/2010/main" xmlns="" val="1062415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lang="zh-CN" altLang="en-US" dirty="0"/>
          </a:p>
        </p:txBody>
      </p:sp>
      <p:sp>
        <p:nvSpPr>
          <p:cNvPr id="3" name="内容占位符 2"/>
          <p:cNvSpPr>
            <a:spLocks noGrp="1"/>
          </p:cNvSpPr>
          <p:nvPr>
            <p:ph idx="1"/>
          </p:nvPr>
        </p:nvSpPr>
        <p:spPr/>
        <p:txBody>
          <a:bodyPr/>
          <a:lstStyle/>
          <a:p>
            <a:r>
              <a:rPr lang="en-US" altLang="zh-CN" dirty="0"/>
              <a:t>Rules and templates – Global project teams must define together the basic rules to select the best communication media for each meeting type. They must also agree upfront on the templates to be deployed throughout the project, keeping in mind that the documents will be prepared and reviewed using synchronous and asynchronous electronic media. </a:t>
            </a:r>
          </a:p>
          <a:p>
            <a:r>
              <a:rPr lang="en-US" altLang="zh-CN" dirty="0"/>
              <a:t>Global communication strategy – The main members of the global project team must define the most frequent types of project information, and identify the stakeholders’ requirements. A good communication strategy for a global project specifies the relationship between each key stakeholder and the main information types, defining the best media and manner for the communication to take place.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04A62C6-B96D-5F4B-96C9-C68148AAED46}"/>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kumimoji="1" lang="zh-CN" altLang="en-US" dirty="0"/>
          </a:p>
        </p:txBody>
      </p:sp>
      <p:sp>
        <p:nvSpPr>
          <p:cNvPr id="3" name="内容占位符 2">
            <a:extLst>
              <a:ext uri="{FF2B5EF4-FFF2-40B4-BE49-F238E27FC236}">
                <a16:creationId xmlns:a16="http://schemas.microsoft.com/office/drawing/2014/main" xmlns="" id="{E9C4FB81-245E-FA4C-A1CA-1F7C130485BA}"/>
              </a:ext>
            </a:extLst>
          </p:cNvPr>
          <p:cNvSpPr>
            <a:spLocks noGrp="1"/>
          </p:cNvSpPr>
          <p:nvPr>
            <p:ph idx="1"/>
          </p:nvPr>
        </p:nvSpPr>
        <p:spPr>
          <a:xfrm>
            <a:off x="396135" y="4012442"/>
            <a:ext cx="11029615" cy="1662160"/>
          </a:xfrm>
        </p:spPr>
        <p:txBody>
          <a:bodyPr>
            <a:normAutofit fontScale="92500" lnSpcReduction="10000"/>
          </a:bodyPr>
          <a:lstStyle/>
          <a:p>
            <a:r>
              <a:rPr lang="en-US" altLang="zh-CN" dirty="0"/>
              <a:t>Global communication techniques – Global project managers and project office members must master the techniques to collect information from geographically distributed team members, exchange project information with the main team members, and distribute the project status and reports to key stakeholders. </a:t>
            </a:r>
          </a:p>
          <a:p>
            <a:r>
              <a:rPr lang="en-US" altLang="zh-CN" dirty="0"/>
              <a:t>Global creativity – The uniqueness of project deliverables requires the global team members to unite their creative minds. Brainstorming sessions are widely used around white boards and flip charts. Global project managers must use a different set of tools and techniques to foster creative ideas and capture fuzzy knowledge in online meetings.</a:t>
            </a:r>
            <a:endParaRPr kumimoji="1" lang="zh-CN" altLang="en-US" dirty="0"/>
          </a:p>
        </p:txBody>
      </p:sp>
      <p:pic>
        <p:nvPicPr>
          <p:cNvPr id="4" name="图片 3">
            <a:extLst>
              <a:ext uri="{FF2B5EF4-FFF2-40B4-BE49-F238E27FC236}">
                <a16:creationId xmlns:a16="http://schemas.microsoft.com/office/drawing/2014/main" xmlns="" id="{D9B870FD-3A22-F746-A245-A453415936F7}"/>
              </a:ext>
            </a:extLst>
          </p:cNvPr>
          <p:cNvPicPr>
            <a:picLocks noChangeAspect="1"/>
          </p:cNvPicPr>
          <p:nvPr/>
        </p:nvPicPr>
        <p:blipFill>
          <a:blip r:embed="rId2"/>
          <a:stretch>
            <a:fillRect/>
          </a:stretch>
        </p:blipFill>
        <p:spPr>
          <a:xfrm>
            <a:off x="1955799" y="2038350"/>
            <a:ext cx="8280400" cy="1562100"/>
          </a:xfrm>
          <a:prstGeom prst="rect">
            <a:avLst/>
          </a:prstGeom>
        </p:spPr>
      </p:pic>
    </p:spTree>
    <p:extLst>
      <p:ext uri="{BB962C8B-B14F-4D97-AF65-F5344CB8AC3E}">
        <p14:creationId xmlns:p14="http://schemas.microsoft.com/office/powerpoint/2010/main" xmlns="" val="128980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B4574E7-9C7A-8048-A9E6-B349061653A0}"/>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kumimoji="1" lang="zh-CN" altLang="en-US" dirty="0"/>
          </a:p>
        </p:txBody>
      </p:sp>
      <p:sp>
        <p:nvSpPr>
          <p:cNvPr id="3" name="内容占位符 2">
            <a:extLst>
              <a:ext uri="{FF2B5EF4-FFF2-40B4-BE49-F238E27FC236}">
                <a16:creationId xmlns:a16="http://schemas.microsoft.com/office/drawing/2014/main" xmlns="" id="{6610B296-FA0F-874C-BC84-16BB5D43A691}"/>
              </a:ext>
            </a:extLst>
          </p:cNvPr>
          <p:cNvSpPr>
            <a:spLocks noGrp="1"/>
          </p:cNvSpPr>
          <p:nvPr>
            <p:ph idx="1"/>
          </p:nvPr>
        </p:nvSpPr>
        <p:spPr>
          <a:xfrm>
            <a:off x="581192" y="3234043"/>
            <a:ext cx="11029615" cy="3678303"/>
          </a:xfrm>
        </p:spPr>
        <p:txBody>
          <a:bodyPr>
            <a:normAutofit/>
          </a:bodyPr>
          <a:lstStyle/>
          <a:p>
            <a:r>
              <a:rPr lang="en-US" altLang="zh-CN" dirty="0"/>
              <a:t>Global project structures – different structures such as project managers communicate directly to all key team members in centralized structures. </a:t>
            </a:r>
          </a:p>
          <a:p>
            <a:pPr marL="0" indent="0">
              <a:buNone/>
            </a:pPr>
            <a:r>
              <a:rPr lang="en-US" altLang="zh-CN" dirty="0"/>
              <a:t>     In distributed structures, project coordinators are nominated to monitor the planning and execution of a group    of team members in the same geographical location, organization or knowledge area. </a:t>
            </a:r>
          </a:p>
          <a:p>
            <a:r>
              <a:rPr lang="en-US" altLang="zh-CN" dirty="0"/>
              <a:t>Selection of international human resources – specific skills required for international projects. Special skills also help to conduct interviews over a distance, and good preparation of questions and the communication media is the key factor for a successful selection process. </a:t>
            </a:r>
          </a:p>
        </p:txBody>
      </p:sp>
      <p:pic>
        <p:nvPicPr>
          <p:cNvPr id="5" name="图片 4">
            <a:extLst>
              <a:ext uri="{FF2B5EF4-FFF2-40B4-BE49-F238E27FC236}">
                <a16:creationId xmlns:a16="http://schemas.microsoft.com/office/drawing/2014/main" xmlns="" id="{277DC186-C0EC-AD4C-B30E-E6C9CD151B24}"/>
              </a:ext>
            </a:extLst>
          </p:cNvPr>
          <p:cNvPicPr>
            <a:picLocks noChangeAspect="1"/>
          </p:cNvPicPr>
          <p:nvPr/>
        </p:nvPicPr>
        <p:blipFill>
          <a:blip r:embed="rId2"/>
          <a:stretch>
            <a:fillRect/>
          </a:stretch>
        </p:blipFill>
        <p:spPr>
          <a:xfrm>
            <a:off x="2127249" y="1848476"/>
            <a:ext cx="7937500" cy="1689100"/>
          </a:xfrm>
          <a:prstGeom prst="rect">
            <a:avLst/>
          </a:prstGeom>
        </p:spPr>
      </p:pic>
    </p:spTree>
    <p:extLst>
      <p:ext uri="{BB962C8B-B14F-4D97-AF65-F5344CB8AC3E}">
        <p14:creationId xmlns:p14="http://schemas.microsoft.com/office/powerpoint/2010/main" xmlns="" val="2267293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lang="zh-CN" altLang="en-US" dirty="0"/>
          </a:p>
        </p:txBody>
      </p:sp>
      <p:sp>
        <p:nvSpPr>
          <p:cNvPr id="3" name="内容占位符 2"/>
          <p:cNvSpPr>
            <a:spLocks noGrp="1"/>
          </p:cNvSpPr>
          <p:nvPr>
            <p:ph idx="1"/>
          </p:nvPr>
        </p:nvSpPr>
        <p:spPr>
          <a:xfrm>
            <a:off x="454193" y="2358297"/>
            <a:ext cx="4879807" cy="4080603"/>
          </a:xfrm>
        </p:spPr>
        <p:txBody>
          <a:bodyPr>
            <a:normAutofit fontScale="92500" lnSpcReduction="10000"/>
          </a:bodyPr>
          <a:lstStyle/>
          <a:p>
            <a:r>
              <a:rPr lang="en-US" altLang="zh-CN" dirty="0"/>
              <a:t>Global PMO – Program or Project Management Offices can provide various services to improve the success rate of global projects. </a:t>
            </a:r>
          </a:p>
          <a:p>
            <a:pPr>
              <a:buNone/>
            </a:pPr>
            <a:r>
              <a:rPr lang="en-US" altLang="zh-CN" dirty="0"/>
              <a:t>	Knowledge management services allow standard practices during the collection and distribution of project information. </a:t>
            </a:r>
          </a:p>
          <a:p>
            <a:pPr>
              <a:buNone/>
            </a:pPr>
            <a:r>
              <a:rPr lang="en-US" altLang="zh-CN" dirty="0"/>
              <a:t>	Portfolio management services make sure that consistent rules are deployed across departmental and geographical borders on the project selection, prioritization and allocation of resources. Health checks, coaching and training services can help project managers across the globe to use the same processes, methods and templates, and to master the communication and leadership techniques essential to international initiatives. </a:t>
            </a:r>
          </a:p>
        </p:txBody>
      </p:sp>
      <p:pic>
        <p:nvPicPr>
          <p:cNvPr id="6" name="图片 5">
            <a:extLst>
              <a:ext uri="{FF2B5EF4-FFF2-40B4-BE49-F238E27FC236}">
                <a16:creationId xmlns:a16="http://schemas.microsoft.com/office/drawing/2014/main" xmlns="" id="{09F3565E-FC32-7D4D-9B2D-09DA5435F620}"/>
              </a:ext>
            </a:extLst>
          </p:cNvPr>
          <p:cNvPicPr>
            <a:picLocks noChangeAspect="1"/>
          </p:cNvPicPr>
          <p:nvPr/>
        </p:nvPicPr>
        <p:blipFill>
          <a:blip r:embed="rId2"/>
          <a:stretch>
            <a:fillRect/>
          </a:stretch>
        </p:blipFill>
        <p:spPr>
          <a:xfrm>
            <a:off x="5626101" y="2349500"/>
            <a:ext cx="6169405" cy="3289300"/>
          </a:xfrm>
          <a:prstGeom prst="rect">
            <a:avLst/>
          </a:prstGeom>
        </p:spPr>
      </p:pic>
      <p:sp>
        <p:nvSpPr>
          <p:cNvPr id="7" name="矩形 6">
            <a:extLst>
              <a:ext uri="{FF2B5EF4-FFF2-40B4-BE49-F238E27FC236}">
                <a16:creationId xmlns:a16="http://schemas.microsoft.com/office/drawing/2014/main" xmlns="" id="{E1638501-4B14-C743-AB11-0FB4EFEA58F3}"/>
              </a:ext>
            </a:extLst>
          </p:cNvPr>
          <p:cNvSpPr/>
          <p:nvPr/>
        </p:nvSpPr>
        <p:spPr>
          <a:xfrm>
            <a:off x="6364391" y="5828268"/>
            <a:ext cx="5001882" cy="661432"/>
          </a:xfrm>
          <a:prstGeom prst="rect">
            <a:avLst/>
          </a:prstGeom>
        </p:spPr>
        <p:txBody>
          <a:bodyPr vert="horz" lIns="91440" tIns="45720" rIns="91440" bIns="45720" rtlCol="0" anchor="ctr">
            <a:normAutofit fontScale="92500" lnSpcReduction="20000"/>
          </a:bodyPr>
          <a:lstStyle/>
          <a:p>
            <a:pPr algn="ctr" defTabSz="457200">
              <a:spcBef>
                <a:spcPct val="20000"/>
              </a:spcBef>
              <a:spcAft>
                <a:spcPts val="600"/>
              </a:spcAft>
              <a:buClr>
                <a:schemeClr val="accent2"/>
              </a:buClr>
              <a:buSzPct val="92000"/>
            </a:pPr>
            <a:r>
              <a:rPr lang="en-US" altLang="zh-CN" dirty="0">
                <a:solidFill>
                  <a:schemeClr val="tx2"/>
                </a:solidFill>
              </a:rPr>
              <a:t>Individual, departmental, and corporate PMOs. </a:t>
            </a:r>
          </a:p>
          <a:p>
            <a:pPr algn="ctr" defTabSz="457200">
              <a:spcBef>
                <a:spcPct val="20000"/>
              </a:spcBef>
              <a:spcAft>
                <a:spcPts val="600"/>
              </a:spcAft>
              <a:buClr>
                <a:schemeClr val="accent2"/>
              </a:buClr>
              <a:buSzPct val="92000"/>
            </a:pPr>
            <a:r>
              <a:rPr lang="en-US" altLang="zh-CN" dirty="0"/>
              <a:t>(</a:t>
            </a:r>
            <a:r>
              <a:rPr lang="en-US" altLang="zh-CN" dirty="0" err="1"/>
              <a:t>Giraudo</a:t>
            </a:r>
            <a:r>
              <a:rPr lang="en-US" altLang="zh-CN" dirty="0"/>
              <a:t>, L. &amp; </a:t>
            </a:r>
            <a:r>
              <a:rPr lang="en-US" altLang="zh-CN" dirty="0" err="1"/>
              <a:t>Monaldi</a:t>
            </a:r>
            <a:r>
              <a:rPr lang="en-US" altLang="zh-CN" dirty="0"/>
              <a:t>, E., 2015)</a:t>
            </a:r>
            <a:endParaRPr lang="zh-CN" altLang="en-US" dirty="0">
              <a:solidFill>
                <a:schemeClr val="tx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lang="zh-CN" altLang="en-US" dirty="0"/>
          </a:p>
        </p:txBody>
      </p:sp>
      <p:sp>
        <p:nvSpPr>
          <p:cNvPr id="7" name="文本框 6">
            <a:extLst>
              <a:ext uri="{FF2B5EF4-FFF2-40B4-BE49-F238E27FC236}">
                <a16:creationId xmlns:a16="http://schemas.microsoft.com/office/drawing/2014/main" xmlns="" id="{0AE3C8D7-E471-EB41-9B25-B79C80027D22}"/>
              </a:ext>
            </a:extLst>
          </p:cNvPr>
          <p:cNvSpPr txBox="1"/>
          <p:nvPr/>
        </p:nvSpPr>
        <p:spPr>
          <a:xfrm>
            <a:off x="463825" y="2002807"/>
            <a:ext cx="4197303" cy="369332"/>
          </a:xfrm>
          <a:prstGeom prst="rect">
            <a:avLst/>
          </a:prstGeom>
          <a:noFill/>
        </p:spPr>
        <p:txBody>
          <a:bodyPr wrap="none" rtlCol="0">
            <a:spAutoFit/>
          </a:bodyPr>
          <a:lstStyle/>
          <a:p>
            <a:r>
              <a:rPr kumimoji="1" lang="en-US" altLang="zh-CN" dirty="0"/>
              <a:t>PMO Competency Continuum (Hill, 2004).</a:t>
            </a:r>
            <a:endParaRPr kumimoji="1" lang="zh-CN" altLang="en-US" dirty="0"/>
          </a:p>
        </p:txBody>
      </p:sp>
      <p:pic>
        <p:nvPicPr>
          <p:cNvPr id="11" name="图片 10">
            <a:extLst>
              <a:ext uri="{FF2B5EF4-FFF2-40B4-BE49-F238E27FC236}">
                <a16:creationId xmlns:a16="http://schemas.microsoft.com/office/drawing/2014/main" xmlns="" id="{B0E1F983-77DD-9749-8B8A-AEC8EDAA8800}"/>
              </a:ext>
            </a:extLst>
          </p:cNvPr>
          <p:cNvPicPr>
            <a:picLocks noChangeAspect="1"/>
          </p:cNvPicPr>
          <p:nvPr/>
        </p:nvPicPr>
        <p:blipFill>
          <a:blip r:embed="rId2"/>
          <a:stretch>
            <a:fillRect/>
          </a:stretch>
        </p:blipFill>
        <p:spPr>
          <a:xfrm>
            <a:off x="1536700" y="2372139"/>
            <a:ext cx="9118600" cy="413569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24BF98-433A-FC42-B1E1-423AAE0D9C60}"/>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kumimoji="1" lang="zh-CN" altLang="en-US" dirty="0"/>
          </a:p>
        </p:txBody>
      </p:sp>
      <p:sp>
        <p:nvSpPr>
          <p:cNvPr id="3" name="内容占位符 2">
            <a:extLst>
              <a:ext uri="{FF2B5EF4-FFF2-40B4-BE49-F238E27FC236}">
                <a16:creationId xmlns:a16="http://schemas.microsoft.com/office/drawing/2014/main" xmlns="" id="{E57E4C29-1761-E84A-87CA-359FA58BDB0E}"/>
              </a:ext>
            </a:extLst>
          </p:cNvPr>
          <p:cNvSpPr>
            <a:spLocks noGrp="1"/>
          </p:cNvSpPr>
          <p:nvPr>
            <p:ph idx="1"/>
          </p:nvPr>
        </p:nvSpPr>
        <p:spPr/>
        <p:txBody>
          <a:bodyPr/>
          <a:lstStyle/>
          <a:p>
            <a:r>
              <a:rPr lang="en-US" altLang="zh-CN" dirty="0"/>
              <a:t>Organizational support – Global organizations, alliances and partnerships must adapt their processes and policies to provide support to global project team members. Senior executives and HR departments must understand the differences across corporate and country borders, to determine what elements can influence the motivation of the international working force. Emotional Intelligence, work-life balance and international performance appraisal systems are some examples of motivational factors to be carefully evaluated. </a:t>
            </a:r>
          </a:p>
          <a:p>
            <a:r>
              <a:rPr lang="en-US" altLang="zh-CN" dirty="0"/>
              <a:t>Global collaborative networks – Organizations are evolving from multinational enterprises to international networks, which aggregate the main suppliers, producers and customers with their subcontractors and service providers. These alliances and partnerships are often sealed around a group of programs and projects. Senior executives must understand the different challenges faced by the global teams, in order to define collaboration strategies during early stages. Examples of these challenges are the different corporate cultures and maturity levels in project management, processes and procedures.</a:t>
            </a:r>
            <a:endParaRPr kumimoji="1" lang="zh-CN" altLang="en-US" dirty="0"/>
          </a:p>
        </p:txBody>
      </p:sp>
    </p:spTree>
    <p:extLst>
      <p:ext uri="{BB962C8B-B14F-4D97-AF65-F5344CB8AC3E}">
        <p14:creationId xmlns:p14="http://schemas.microsoft.com/office/powerpoint/2010/main" xmlns="" val="3633143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4249F0A-DD3B-4142-9380-B1ADCDC6D0F1}"/>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kumimoji="1" lang="zh-CN" altLang="en-US" dirty="0"/>
          </a:p>
        </p:txBody>
      </p:sp>
      <p:pic>
        <p:nvPicPr>
          <p:cNvPr id="5" name="内容占位符 4">
            <a:extLst>
              <a:ext uri="{FF2B5EF4-FFF2-40B4-BE49-F238E27FC236}">
                <a16:creationId xmlns:a16="http://schemas.microsoft.com/office/drawing/2014/main" xmlns="" id="{D062776C-FDF6-F74F-BFB6-8686FF665F03}"/>
              </a:ext>
            </a:extLst>
          </p:cNvPr>
          <p:cNvPicPr>
            <a:picLocks noGrp="1" noChangeAspect="1"/>
          </p:cNvPicPr>
          <p:nvPr>
            <p:ph idx="1"/>
          </p:nvPr>
        </p:nvPicPr>
        <p:blipFill>
          <a:blip r:embed="rId2"/>
          <a:stretch>
            <a:fillRect/>
          </a:stretch>
        </p:blipFill>
        <p:spPr>
          <a:xfrm>
            <a:off x="2120900" y="3046388"/>
            <a:ext cx="7950200" cy="2565400"/>
          </a:xfrm>
        </p:spPr>
      </p:pic>
    </p:spTree>
    <p:extLst>
      <p:ext uri="{BB962C8B-B14F-4D97-AF65-F5344CB8AC3E}">
        <p14:creationId xmlns:p14="http://schemas.microsoft.com/office/powerpoint/2010/main" xmlns="" val="1174696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3653772-6F6C-FF4D-9552-F105C04BFF4E}"/>
              </a:ext>
            </a:extLst>
          </p:cNvPr>
          <p:cNvSpPr>
            <a:spLocks noGrp="1"/>
          </p:cNvSpPr>
          <p:nvPr>
            <p:ph type="title"/>
          </p:nvPr>
        </p:nvSpPr>
        <p:spPr/>
        <p:txBody>
          <a:bodyPr/>
          <a:lstStyle/>
          <a:p>
            <a:r>
              <a:rPr kumimoji="1" lang="en-US" altLang="zh-CN" dirty="0"/>
              <a:t>Introduction of International Project Management</a:t>
            </a:r>
            <a:endParaRPr kumimoji="1" lang="zh-CN" altLang="en-US" dirty="0"/>
          </a:p>
        </p:txBody>
      </p:sp>
      <p:sp>
        <p:nvSpPr>
          <p:cNvPr id="3" name="内容占位符 2">
            <a:extLst>
              <a:ext uri="{FF2B5EF4-FFF2-40B4-BE49-F238E27FC236}">
                <a16:creationId xmlns:a16="http://schemas.microsoft.com/office/drawing/2014/main" xmlns="" id="{6F168F1C-FB06-F04B-B5E3-360D29826BF3}"/>
              </a:ext>
            </a:extLst>
          </p:cNvPr>
          <p:cNvSpPr>
            <a:spLocks noGrp="1"/>
          </p:cNvSpPr>
          <p:nvPr>
            <p:ph idx="1"/>
          </p:nvPr>
        </p:nvSpPr>
        <p:spPr/>
        <p:txBody>
          <a:bodyPr>
            <a:normAutofit/>
          </a:bodyPr>
          <a:lstStyle/>
          <a:p>
            <a:r>
              <a:rPr kumimoji="1" lang="en-US" altLang="zh-CN" dirty="0"/>
              <a:t>What is international project management?</a:t>
            </a:r>
          </a:p>
          <a:p>
            <a:pPr marL="0" indent="0">
              <a:buNone/>
            </a:pPr>
            <a:r>
              <a:rPr kumimoji="1" lang="en-US" altLang="zh-CN" dirty="0"/>
              <a:t>International project management is the leadership of projects that are conducted in </a:t>
            </a:r>
            <a:r>
              <a:rPr kumimoji="1" lang="en-US" altLang="zh-CN" dirty="0">
                <a:solidFill>
                  <a:schemeClr val="accent2"/>
                </a:solidFill>
              </a:rPr>
              <a:t>multiple countries and cultures </a:t>
            </a:r>
            <a:r>
              <a:rPr kumimoji="1" lang="en-US" altLang="zh-CN" dirty="0"/>
              <a:t>(Grisham, T. W., 2009). </a:t>
            </a:r>
          </a:p>
          <a:p>
            <a:pPr marL="0" indent="0">
              <a:buNone/>
            </a:pPr>
            <a:endParaRPr kumimoji="1" lang="en-US" altLang="zh-CN" dirty="0"/>
          </a:p>
          <a:p>
            <a:r>
              <a:rPr kumimoji="1" lang="en-US" altLang="zh-CN" dirty="0"/>
              <a:t>Why it becomes a separate</a:t>
            </a:r>
            <a:r>
              <a:rPr kumimoji="1" lang="zh-CN" altLang="en-US" dirty="0"/>
              <a:t> </a:t>
            </a:r>
            <a:r>
              <a:rPr kumimoji="1" lang="en-US" altLang="zh-CN" dirty="0"/>
              <a:t>research</a:t>
            </a:r>
            <a:r>
              <a:rPr kumimoji="1" lang="zh-CN" altLang="en-US" dirty="0"/>
              <a:t> </a:t>
            </a:r>
            <a:r>
              <a:rPr kumimoji="1" lang="en-US" altLang="zh-CN" dirty="0"/>
              <a:t>direction</a:t>
            </a:r>
            <a:r>
              <a:rPr kumimoji="1" lang="zh-CN" altLang="en-US" dirty="0"/>
              <a:t> </a:t>
            </a:r>
            <a:r>
              <a:rPr kumimoji="1" lang="en-US" altLang="zh-CN" dirty="0"/>
              <a:t>in</a:t>
            </a:r>
            <a:r>
              <a:rPr kumimoji="1" lang="zh-CN" altLang="en-US" dirty="0"/>
              <a:t> </a:t>
            </a:r>
            <a:r>
              <a:rPr kumimoji="1" lang="en-US" altLang="zh-CN" dirty="0"/>
              <a:t>project</a:t>
            </a:r>
            <a:r>
              <a:rPr kumimoji="1" lang="zh-CN" altLang="en-US" dirty="0"/>
              <a:t> </a:t>
            </a:r>
            <a:r>
              <a:rPr kumimoji="1" lang="en-US" altLang="zh-CN" dirty="0"/>
              <a:t>management?</a:t>
            </a:r>
          </a:p>
          <a:p>
            <a:pPr marL="0" indent="0">
              <a:buNone/>
            </a:pPr>
            <a:r>
              <a:rPr kumimoji="1" lang="en-US" altLang="zh-CN" dirty="0"/>
              <a:t>The</a:t>
            </a:r>
            <a:r>
              <a:rPr kumimoji="1" lang="zh-CN" altLang="en-US" dirty="0"/>
              <a:t> </a:t>
            </a:r>
            <a:r>
              <a:rPr kumimoji="1" lang="en-US" altLang="zh-CN" dirty="0"/>
              <a:t>trend</a:t>
            </a:r>
            <a:r>
              <a:rPr kumimoji="1" lang="zh-CN" altLang="en-US" dirty="0"/>
              <a:t> </a:t>
            </a:r>
            <a:r>
              <a:rPr kumimoji="1" lang="en-US" altLang="zh-CN" dirty="0"/>
              <a:t>of</a:t>
            </a:r>
            <a:r>
              <a:rPr kumimoji="1" lang="zh-CN" altLang="en-US" dirty="0"/>
              <a:t> </a:t>
            </a:r>
            <a:r>
              <a:rPr kumimoji="1" lang="en-US" altLang="zh-CN" dirty="0"/>
              <a:t>globalization</a:t>
            </a:r>
            <a:r>
              <a:rPr kumimoji="1" lang="zh-CN" altLang="en-US" dirty="0"/>
              <a:t> </a:t>
            </a:r>
            <a:r>
              <a:rPr kumimoji="1" lang="en-US" altLang="zh-CN" dirty="0"/>
              <a:t>has</a:t>
            </a:r>
            <a:r>
              <a:rPr kumimoji="1" lang="zh-CN" altLang="en-US" dirty="0"/>
              <a:t> </a:t>
            </a:r>
            <a:r>
              <a:rPr kumimoji="1" lang="en-US" altLang="zh-CN" dirty="0"/>
              <a:t>led</a:t>
            </a:r>
            <a:r>
              <a:rPr kumimoji="1" lang="zh-CN" altLang="en-US" dirty="0"/>
              <a:t> </a:t>
            </a:r>
            <a:r>
              <a:rPr kumimoji="1" lang="en-US" altLang="zh-CN" dirty="0"/>
              <a:t>to</a:t>
            </a:r>
            <a:r>
              <a:rPr kumimoji="1" lang="zh-CN" altLang="en-US" dirty="0"/>
              <a:t> </a:t>
            </a:r>
            <a:r>
              <a:rPr kumimoji="1" lang="en-US" altLang="zh-CN" dirty="0"/>
              <a:t>growing</a:t>
            </a:r>
            <a:r>
              <a:rPr kumimoji="1" lang="zh-CN" altLang="en-US" dirty="0"/>
              <a:t> </a:t>
            </a:r>
            <a:r>
              <a:rPr kumimoji="1" lang="en-US" altLang="zh-CN" dirty="0"/>
              <a:t>establishment</a:t>
            </a:r>
            <a:r>
              <a:rPr kumimoji="1" lang="zh-CN" altLang="en-US" dirty="0"/>
              <a:t> </a:t>
            </a:r>
            <a:r>
              <a:rPr kumimoji="1" lang="en-US" altLang="zh-CN" dirty="0"/>
              <a:t>of</a:t>
            </a:r>
            <a:r>
              <a:rPr kumimoji="1" lang="zh-CN" altLang="en-US" dirty="0"/>
              <a:t> </a:t>
            </a:r>
            <a:r>
              <a:rPr kumimoji="1" lang="en-US" altLang="zh-CN" dirty="0"/>
              <a:t>international</a:t>
            </a:r>
            <a:r>
              <a:rPr kumimoji="1" lang="zh-CN" altLang="en-US" dirty="0"/>
              <a:t> </a:t>
            </a:r>
            <a:r>
              <a:rPr kumimoji="1" lang="en-US" altLang="zh-CN" dirty="0"/>
              <a:t>projects.</a:t>
            </a:r>
            <a:r>
              <a:rPr kumimoji="1" lang="zh-CN" altLang="en-US" dirty="0"/>
              <a:t> </a:t>
            </a:r>
            <a:endParaRPr kumimoji="1" lang="en-US" altLang="zh-CN" dirty="0"/>
          </a:p>
          <a:p>
            <a:pPr marL="0" indent="0">
              <a:buNone/>
            </a:pPr>
            <a:r>
              <a:rPr kumimoji="1" lang="en-US" altLang="zh-CN" dirty="0"/>
              <a:t>However,</a:t>
            </a:r>
            <a:r>
              <a:rPr kumimoji="1" lang="zh-CN" altLang="en-US" dirty="0"/>
              <a:t> </a:t>
            </a:r>
            <a:r>
              <a:rPr kumimoji="1" lang="en-US" altLang="zh-CN" dirty="0"/>
              <a:t>executing</a:t>
            </a:r>
            <a:r>
              <a:rPr kumimoji="1" lang="zh-CN" altLang="en-US" dirty="0"/>
              <a:t> </a:t>
            </a:r>
            <a:r>
              <a:rPr kumimoji="1" lang="en-US" altLang="zh-CN" dirty="0"/>
              <a:t>international</a:t>
            </a:r>
            <a:r>
              <a:rPr kumimoji="1" lang="zh-CN" altLang="en-US" dirty="0"/>
              <a:t> </a:t>
            </a:r>
            <a:r>
              <a:rPr kumimoji="1" lang="en-US" altLang="zh-CN" dirty="0"/>
              <a:t>projects</a:t>
            </a:r>
            <a:r>
              <a:rPr kumimoji="1" lang="zh-CN" altLang="en-US" dirty="0"/>
              <a:t> </a:t>
            </a:r>
            <a:r>
              <a:rPr kumimoji="1" lang="en-US" altLang="zh-CN" dirty="0"/>
              <a:t>usually</a:t>
            </a:r>
            <a:r>
              <a:rPr kumimoji="1" lang="zh-CN" altLang="en-US" dirty="0"/>
              <a:t> </a:t>
            </a:r>
            <a:r>
              <a:rPr kumimoji="1" lang="en-US" altLang="zh-CN" dirty="0"/>
              <a:t>means</a:t>
            </a:r>
            <a:r>
              <a:rPr kumimoji="1" lang="zh-CN" altLang="en-US" dirty="0"/>
              <a:t> </a:t>
            </a:r>
            <a:r>
              <a:rPr kumimoji="1" lang="en-US" altLang="zh-CN" dirty="0"/>
              <a:t>lots</a:t>
            </a:r>
            <a:r>
              <a:rPr kumimoji="1" lang="zh-CN" altLang="en-US" dirty="0"/>
              <a:t> </a:t>
            </a:r>
            <a:r>
              <a:rPr kumimoji="1" lang="en-US" altLang="zh-CN" dirty="0"/>
              <a:t>of</a:t>
            </a:r>
            <a:r>
              <a:rPr kumimoji="1" lang="zh-CN" altLang="en-US" dirty="0"/>
              <a:t> </a:t>
            </a:r>
            <a:r>
              <a:rPr kumimoji="1" lang="en-US" altLang="zh-CN" dirty="0"/>
              <a:t>difficulties.</a:t>
            </a:r>
            <a:r>
              <a:rPr kumimoji="1" lang="zh-CN" altLang="en-US" dirty="0"/>
              <a:t> </a:t>
            </a:r>
            <a:r>
              <a:rPr kumimoji="1" lang="en-US" altLang="zh-CN" dirty="0"/>
              <a:t>Harrigan</a:t>
            </a:r>
            <a:r>
              <a:rPr kumimoji="1" lang="zh-CN" altLang="en-US" dirty="0"/>
              <a:t> </a:t>
            </a:r>
            <a:r>
              <a:rPr kumimoji="1" lang="en-US" altLang="zh-CN" dirty="0"/>
              <a:t>(1988)</a:t>
            </a:r>
            <a:r>
              <a:rPr kumimoji="1" lang="zh-CN" altLang="en-US" dirty="0"/>
              <a:t> </a:t>
            </a:r>
            <a:r>
              <a:rPr kumimoji="1" lang="en-US" altLang="zh-CN" dirty="0"/>
              <a:t>estimated</a:t>
            </a:r>
            <a:r>
              <a:rPr kumimoji="1" lang="zh-CN" altLang="en-US" dirty="0"/>
              <a:t> </a:t>
            </a:r>
            <a:r>
              <a:rPr kumimoji="1" lang="en-US" altLang="zh-CN" dirty="0"/>
              <a:t>the</a:t>
            </a:r>
            <a:r>
              <a:rPr kumimoji="1" lang="zh-CN" altLang="en-US" dirty="0"/>
              <a:t> </a:t>
            </a:r>
            <a:r>
              <a:rPr kumimoji="1" lang="en-US" altLang="zh-CN" dirty="0"/>
              <a:t>success</a:t>
            </a:r>
            <a:r>
              <a:rPr kumimoji="1" lang="zh-CN" altLang="en-US" dirty="0"/>
              <a:t> </a:t>
            </a:r>
            <a:r>
              <a:rPr kumimoji="1" lang="en-US" altLang="zh-CN" dirty="0"/>
              <a:t>of</a:t>
            </a:r>
            <a:r>
              <a:rPr kumimoji="1" lang="zh-CN" altLang="en-US" dirty="0"/>
              <a:t> </a:t>
            </a:r>
            <a:r>
              <a:rPr kumimoji="1" lang="en-US" altLang="zh-CN" dirty="0"/>
              <a:t>these</a:t>
            </a:r>
            <a:r>
              <a:rPr kumimoji="1" lang="zh-CN" altLang="en-US" dirty="0"/>
              <a:t> </a:t>
            </a:r>
            <a:r>
              <a:rPr kumimoji="1" lang="en-US" altLang="zh-CN" dirty="0"/>
              <a:t>projects</a:t>
            </a:r>
            <a:r>
              <a:rPr kumimoji="1" lang="zh-CN" altLang="en-US" dirty="0"/>
              <a:t> </a:t>
            </a:r>
            <a:r>
              <a:rPr kumimoji="1" lang="en-US" altLang="zh-CN" dirty="0"/>
              <a:t>is</a:t>
            </a:r>
            <a:r>
              <a:rPr kumimoji="1" lang="zh-CN" altLang="en-US" dirty="0"/>
              <a:t> </a:t>
            </a:r>
            <a:r>
              <a:rPr kumimoji="1" lang="en-US" altLang="zh-CN" dirty="0"/>
              <a:t>at</a:t>
            </a:r>
            <a:r>
              <a:rPr kumimoji="1" lang="zh-CN" altLang="en-US" dirty="0"/>
              <a:t> </a:t>
            </a:r>
            <a:r>
              <a:rPr kumimoji="1" lang="en-US" altLang="zh-CN" dirty="0"/>
              <a:t>about</a:t>
            </a:r>
            <a:r>
              <a:rPr kumimoji="1" lang="zh-CN" altLang="en-US" dirty="0"/>
              <a:t> </a:t>
            </a:r>
            <a:r>
              <a:rPr kumimoji="1" lang="en-US" altLang="zh-CN" dirty="0"/>
              <a:t>50%,</a:t>
            </a:r>
            <a:r>
              <a:rPr kumimoji="1" lang="zh-CN" altLang="en-US" dirty="0"/>
              <a:t> </a:t>
            </a:r>
            <a:r>
              <a:rPr kumimoji="1" lang="en-US" altLang="zh-CN" dirty="0"/>
              <a:t>Hu</a:t>
            </a:r>
            <a:r>
              <a:rPr kumimoji="1" lang="zh-CN" altLang="en-US" dirty="0"/>
              <a:t> </a:t>
            </a:r>
            <a:r>
              <a:rPr kumimoji="1" lang="en-US" altLang="zh-CN" dirty="0"/>
              <a:t>and</a:t>
            </a:r>
            <a:r>
              <a:rPr kumimoji="1" lang="zh-CN" altLang="en-US" dirty="0"/>
              <a:t> </a:t>
            </a:r>
            <a:r>
              <a:rPr kumimoji="1" lang="en-US" altLang="zh-CN" dirty="0"/>
              <a:t>Chen</a:t>
            </a:r>
            <a:r>
              <a:rPr kumimoji="1" lang="zh-CN" altLang="en-US" dirty="0"/>
              <a:t> </a:t>
            </a:r>
            <a:r>
              <a:rPr kumimoji="1" lang="en-US" altLang="zh-CN" dirty="0"/>
              <a:t>(1996)</a:t>
            </a:r>
            <a:r>
              <a:rPr kumimoji="1" lang="zh-CN" altLang="en-US" dirty="0"/>
              <a:t> </a:t>
            </a:r>
            <a:r>
              <a:rPr kumimoji="1" lang="en-US" altLang="zh-CN" dirty="0"/>
              <a:t>estimated</a:t>
            </a:r>
            <a:r>
              <a:rPr kumimoji="1" lang="zh-CN" altLang="en-US" dirty="0"/>
              <a:t> </a:t>
            </a:r>
            <a:r>
              <a:rPr kumimoji="1" lang="en-US" altLang="zh-CN" dirty="0"/>
              <a:t>this</a:t>
            </a:r>
            <a:r>
              <a:rPr kumimoji="1" lang="zh-CN" altLang="en-US" dirty="0"/>
              <a:t> </a:t>
            </a:r>
            <a:r>
              <a:rPr kumimoji="1" lang="en-US" altLang="zh-CN" dirty="0"/>
              <a:t>number</a:t>
            </a:r>
            <a:r>
              <a:rPr kumimoji="1" lang="zh-CN" altLang="en-US" dirty="0"/>
              <a:t> </a:t>
            </a:r>
            <a:r>
              <a:rPr kumimoji="1" lang="en-US" altLang="zh-CN" dirty="0"/>
              <a:t>only</a:t>
            </a:r>
            <a:r>
              <a:rPr kumimoji="1" lang="zh-CN" altLang="en-US" dirty="0"/>
              <a:t> </a:t>
            </a:r>
            <a:r>
              <a:rPr kumimoji="1" lang="en-US" altLang="zh-CN" dirty="0"/>
              <a:t>as</a:t>
            </a:r>
            <a:r>
              <a:rPr kumimoji="1" lang="zh-CN" altLang="en-US" dirty="0"/>
              <a:t> </a:t>
            </a:r>
            <a:r>
              <a:rPr kumimoji="1" lang="en-US" altLang="zh-CN" dirty="0"/>
              <a:t>6%</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sample</a:t>
            </a:r>
            <a:r>
              <a:rPr kumimoji="1" lang="zh-CN" altLang="en-US" dirty="0"/>
              <a:t> </a:t>
            </a:r>
            <a:r>
              <a:rPr kumimoji="1" lang="en-US" altLang="zh-CN" dirty="0"/>
              <a:t>of</a:t>
            </a:r>
            <a:r>
              <a:rPr kumimoji="1" lang="zh-CN" altLang="en-US" dirty="0"/>
              <a:t> </a:t>
            </a:r>
            <a:r>
              <a:rPr lang="en-US" altLang="zh-CN" dirty="0"/>
              <a:t>joint ventures in</a:t>
            </a:r>
            <a:r>
              <a:rPr lang="zh-CN" altLang="en-US" dirty="0"/>
              <a:t> </a:t>
            </a:r>
            <a:r>
              <a:rPr lang="en-US" altLang="zh-CN" dirty="0"/>
              <a:t>China.</a:t>
            </a:r>
            <a:endParaRPr kumimoji="1" lang="en-US" altLang="zh-CN" dirty="0"/>
          </a:p>
        </p:txBody>
      </p:sp>
    </p:spTree>
    <p:extLst>
      <p:ext uri="{BB962C8B-B14F-4D97-AF65-F5344CB8AC3E}">
        <p14:creationId xmlns:p14="http://schemas.microsoft.com/office/powerpoint/2010/main" xmlns="" val="2941741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C727B6D-B555-434B-9C33-CB62F2A780D9}"/>
              </a:ext>
            </a:extLst>
          </p:cNvPr>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kumimoji="1" lang="zh-CN" altLang="en-US" dirty="0"/>
          </a:p>
        </p:txBody>
      </p:sp>
      <p:sp>
        <p:nvSpPr>
          <p:cNvPr id="3" name="内容占位符 2">
            <a:extLst>
              <a:ext uri="{FF2B5EF4-FFF2-40B4-BE49-F238E27FC236}">
                <a16:creationId xmlns:a16="http://schemas.microsoft.com/office/drawing/2014/main" xmlns="" id="{60903A61-82D0-864D-A3B5-DF58CEB00BEF}"/>
              </a:ext>
            </a:extLst>
          </p:cNvPr>
          <p:cNvSpPr>
            <a:spLocks noGrp="1"/>
          </p:cNvSpPr>
          <p:nvPr>
            <p:ph idx="1"/>
          </p:nvPr>
        </p:nvSpPr>
        <p:spPr>
          <a:xfrm>
            <a:off x="581192" y="2347415"/>
            <a:ext cx="5942438" cy="4039737"/>
          </a:xfrm>
        </p:spPr>
        <p:txBody>
          <a:bodyPr>
            <a:noAutofit/>
          </a:bodyPr>
          <a:lstStyle/>
          <a:p>
            <a:r>
              <a:rPr lang="en-US" altLang="zh-CN" dirty="0"/>
              <a:t>Basic tools and techniques – </a:t>
            </a:r>
          </a:p>
          <a:p>
            <a:pPr>
              <a:buNone/>
            </a:pPr>
            <a:r>
              <a:rPr lang="en-US" altLang="zh-CN" dirty="0"/>
              <a:t>	Simple tools are the foundation for collaboration across team members. -telephones, e-mails and remote access to corporate systems. Are they used efficiently? </a:t>
            </a:r>
          </a:p>
          <a:p>
            <a:pPr>
              <a:buNone/>
            </a:pPr>
            <a:r>
              <a:rPr lang="en-US" altLang="zh-CN" dirty="0"/>
              <a:t>	Other simple solutions might also provide a great help, such as shareable spreadsheets, websites dealing with meeting times in various time zones, and tools that help organizing meetings between people from different companies. </a:t>
            </a:r>
          </a:p>
        </p:txBody>
      </p:sp>
      <p:pic>
        <p:nvPicPr>
          <p:cNvPr id="4098" name="Picture 2" descr="https://timgsa.baidu.com/timg?image&amp;quality=80&amp;size=b9999_10000&amp;sec=1540549431113&amp;di=d955748fde7bdbcc9e4e333962b3be8c&amp;imgtype=0&amp;src=http%3A%2F%2Fjustcode.ikeepstudying.com%2Fwp-content%2Fuploads%2F2015%2F07%2Fc99923420287b7ba16bf91bc59b7be8e4.png"/>
          <p:cNvPicPr>
            <a:picLocks noChangeAspect="1" noChangeArrowheads="1"/>
          </p:cNvPicPr>
          <p:nvPr/>
        </p:nvPicPr>
        <p:blipFill>
          <a:blip r:embed="rId2"/>
          <a:srcRect/>
          <a:stretch>
            <a:fillRect/>
          </a:stretch>
        </p:blipFill>
        <p:spPr bwMode="auto">
          <a:xfrm>
            <a:off x="6883019" y="2680097"/>
            <a:ext cx="4495777" cy="3234858"/>
          </a:xfrm>
          <a:prstGeom prst="rect">
            <a:avLst/>
          </a:prstGeom>
          <a:noFill/>
        </p:spPr>
      </p:pic>
    </p:spTree>
    <p:extLst>
      <p:ext uri="{BB962C8B-B14F-4D97-AF65-F5344CB8AC3E}">
        <p14:creationId xmlns:p14="http://schemas.microsoft.com/office/powerpoint/2010/main" xmlns="" val="3596596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lang="zh-CN" altLang="en-US" dirty="0"/>
          </a:p>
        </p:txBody>
      </p:sp>
      <p:sp>
        <p:nvSpPr>
          <p:cNvPr id="3" name="内容占位符 2"/>
          <p:cNvSpPr>
            <a:spLocks noGrp="1"/>
          </p:cNvSpPr>
          <p:nvPr>
            <p:ph idx="1"/>
          </p:nvPr>
        </p:nvSpPr>
        <p:spPr>
          <a:xfrm>
            <a:off x="581192" y="2429301"/>
            <a:ext cx="11029615" cy="3996899"/>
          </a:xfrm>
        </p:spPr>
        <p:txBody>
          <a:bodyPr>
            <a:normAutofit/>
          </a:bodyPr>
          <a:lstStyle/>
          <a:p>
            <a:r>
              <a:rPr lang="en-US" altLang="zh-CN" dirty="0"/>
              <a:t>Audio and video tools and techniques –The main barriers are the technical difficulties to start the calls – mainly when connecting equipment from different companies – and the quality of sound and video. These elements must be taken into consideration when evaluating the technical solutions and preparing training and documentation to help the meeting coordinators. </a:t>
            </a:r>
          </a:p>
          <a:p>
            <a:r>
              <a:rPr lang="en-US" altLang="zh-CN" dirty="0"/>
              <a:t>Text and image tools, used during online meetings – Establish (at the same time) an audio-conferencing call and a web-conferencing session, then share spreadsheets, mind mapping software or presentations. The meeting participants can visualize what is being capture and react (when they disagree) or add more information. </a:t>
            </a:r>
          </a:p>
          <a:p>
            <a:pPr marL="0" indent="0">
              <a:buNone/>
            </a:pPr>
            <a:r>
              <a:rPr lang="en-US" altLang="zh-CN" dirty="0"/>
              <a:t>      This reduces the probability of misunderstanding, and eliminates the need for late nights of writing meeting minutes, and long delays to have them approved by the meeting participants. </a:t>
            </a:r>
          </a:p>
          <a:p>
            <a:r>
              <a:rPr lang="en-US" altLang="zh-CN" dirty="0"/>
              <a:t>Knowledge sharing tools and techniques –The most common for business environments are Content Management Systems (CMS) that allow the publication of project news, the collaboration around documents, and the sharing of online tables to capture the risks, opportunities, issues, changes and stakeholders.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lang="zh-CN" altLang="en-US" dirty="0"/>
          </a:p>
        </p:txBody>
      </p:sp>
      <p:sp>
        <p:nvSpPr>
          <p:cNvPr id="3" name="内容占位符 2"/>
          <p:cNvSpPr>
            <a:spLocks noGrp="1"/>
          </p:cNvSpPr>
          <p:nvPr>
            <p:ph idx="1"/>
          </p:nvPr>
        </p:nvSpPr>
        <p:spPr>
          <a:xfrm>
            <a:off x="581192" y="1951630"/>
            <a:ext cx="11029615" cy="1738969"/>
          </a:xfrm>
        </p:spPr>
        <p:txBody>
          <a:bodyPr/>
          <a:lstStyle/>
          <a:p>
            <a:r>
              <a:rPr lang="en-US" altLang="zh-CN" dirty="0"/>
              <a:t>Collaborative Project Management Software – There are technology platforms that allow project team members to create and maintain the project management plan, to monitor the execution of the deliverables, to share the project logs, and to obtain approval from key stakeholders on documentation, business cases and closing reports. In global projects, the implementation of these platforms is essential for all processes that require effective collaboration across borders, such as defining activities, identifying and analyzing risks, directing and managing project execution, monitoring progress and controlling project work.</a:t>
            </a:r>
            <a:endParaRPr kumimoji="1" lang="zh-CN" altLang="en-US" dirty="0"/>
          </a:p>
        </p:txBody>
      </p:sp>
      <p:pic>
        <p:nvPicPr>
          <p:cNvPr id="43010" name="Picture 2" descr="https://ss0.bdstatic.com/70cFuHSh_Q1YnxGkpoWK1HF6hhy/it/u=1260870989,3557273439&amp;fm=26&amp;gp=0.jpg"/>
          <p:cNvPicPr>
            <a:picLocks noChangeAspect="1" noChangeArrowheads="1"/>
          </p:cNvPicPr>
          <p:nvPr/>
        </p:nvPicPr>
        <p:blipFill>
          <a:blip r:embed="rId2"/>
          <a:srcRect/>
          <a:stretch>
            <a:fillRect/>
          </a:stretch>
        </p:blipFill>
        <p:spPr bwMode="auto">
          <a:xfrm>
            <a:off x="1282890" y="4199140"/>
            <a:ext cx="5343430" cy="2619328"/>
          </a:xfrm>
          <a:prstGeom prst="rect">
            <a:avLst/>
          </a:prstGeom>
          <a:noFill/>
        </p:spPr>
      </p:pic>
      <p:pic>
        <p:nvPicPr>
          <p:cNvPr id="43012" name="Picture 4" descr="https://timgsa.baidu.com/timg?image&amp;quality=80&amp;size=b9999_10000&amp;sec=1540548288511&amp;di=699debda079d57595a6e5b4761df6d0e&amp;imgtype=0&amp;src=http%3A%2F%2Fgetintopc.com%2Fwp-content%2Fuploads%2F2014%2F10%2FPrimavera-Project-Planner-P6-Offline-Installer-Download.jpg"/>
          <p:cNvPicPr>
            <a:picLocks noChangeAspect="1" noChangeArrowheads="1"/>
          </p:cNvPicPr>
          <p:nvPr/>
        </p:nvPicPr>
        <p:blipFill>
          <a:blip r:embed="rId3"/>
          <a:srcRect/>
          <a:stretch>
            <a:fillRect/>
          </a:stretch>
        </p:blipFill>
        <p:spPr bwMode="auto">
          <a:xfrm>
            <a:off x="6810233" y="3690599"/>
            <a:ext cx="4175908" cy="3127869"/>
          </a:xfrm>
          <a:prstGeom prst="rect">
            <a:avLst/>
          </a:prstGeom>
          <a:noFill/>
        </p:spPr>
      </p:pic>
      <p:sp>
        <p:nvSpPr>
          <p:cNvPr id="6" name="内容占位符 2"/>
          <p:cNvSpPr txBox="1">
            <a:spLocks/>
          </p:cNvSpPr>
          <p:nvPr/>
        </p:nvSpPr>
        <p:spPr>
          <a:xfrm>
            <a:off x="581193" y="3838197"/>
            <a:ext cx="11029615" cy="360943"/>
          </a:xfrm>
          <a:prstGeom prst="rect">
            <a:avLst/>
          </a:prstGeom>
        </p:spPr>
        <p:txBody>
          <a:bodyPr vert="horz" lIns="91440" tIns="45720" rIns="91440" bIns="45720" rtlCol="0" anchor="ctr">
            <a:normAutofit lnSpcReduction="10000"/>
          </a:bodyPr>
          <a:lstStyle/>
          <a:p>
            <a:pPr marL="306000" marR="0" lvl="0" indent="-306000" algn="l" defTabSz="457200" rtl="0" eaLnBrk="1" fontAlgn="auto" latinLnBrk="0" hangingPunct="1">
              <a:lnSpc>
                <a:spcPct val="100000"/>
              </a:lnSpc>
              <a:spcBef>
                <a:spcPct val="20000"/>
              </a:spcBef>
              <a:spcAft>
                <a:spcPts val="600"/>
              </a:spcAft>
              <a:buClr>
                <a:schemeClr val="accent2"/>
              </a:buClr>
              <a:buSzPct val="92000"/>
              <a:buFont typeface="Wingdings 2" panose="05020102010507070707" pitchFamily="18" charset="2"/>
              <a:buChar char=""/>
              <a:tabLst/>
              <a:defRPr/>
            </a:pPr>
            <a:r>
              <a:rPr lang="en-US" altLang="zh-CN" dirty="0">
                <a:solidFill>
                  <a:schemeClr val="tx2"/>
                </a:solidFill>
              </a:rPr>
              <a:t>Example: Oracle of </a:t>
            </a:r>
            <a:r>
              <a:rPr kumimoji="0" lang="en-US" altLang="zh-CN" sz="1800" b="0" i="0" u="none" strike="noStrike" kern="1200" cap="none" spc="0" normalizeH="0" baseline="0" noProof="0" dirty="0">
                <a:ln>
                  <a:noFill/>
                </a:ln>
                <a:solidFill>
                  <a:schemeClr val="tx2"/>
                </a:solidFill>
                <a:effectLst/>
                <a:uLnTx/>
                <a:uFillTx/>
                <a:latin typeface="+mn-lt"/>
                <a:ea typeface="+mn-ea"/>
                <a:cs typeface="+mn-cs"/>
              </a:rPr>
              <a:t>Primavera</a:t>
            </a:r>
            <a:endParaRPr kumimoji="1" lang="zh-CN" altLang="en-US" sz="1800" b="0" i="0" u="none" strike="noStrike" kern="1200" cap="none" spc="0" normalizeH="0" baseline="0" noProof="0" dirty="0">
              <a:ln>
                <a:noFill/>
              </a:ln>
              <a:solidFill>
                <a:schemeClr val="tx2"/>
              </a:solidFill>
              <a:effectLst/>
              <a:uLnTx/>
              <a:uFillTx/>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The</a:t>
            </a:r>
            <a:r>
              <a:rPr kumimoji="1" lang="zh-CN" altLang="en-US" dirty="0"/>
              <a:t> </a:t>
            </a:r>
            <a:r>
              <a:rPr kumimoji="1" lang="en-US" altLang="zh-CN" dirty="0"/>
              <a:t>International</a:t>
            </a:r>
            <a:r>
              <a:rPr kumimoji="1" lang="zh-CN" altLang="en-US" dirty="0"/>
              <a:t> </a:t>
            </a:r>
            <a:r>
              <a:rPr kumimoji="1" lang="en-US" altLang="zh-CN" dirty="0"/>
              <a:t>Project</a:t>
            </a:r>
            <a:r>
              <a:rPr kumimoji="1" lang="zh-CN" altLang="en-US" dirty="0"/>
              <a:t> </a:t>
            </a:r>
            <a:r>
              <a:rPr kumimoji="1" lang="en-US" altLang="zh-CN" dirty="0"/>
              <a:t>Management</a:t>
            </a:r>
            <a:r>
              <a:rPr kumimoji="1" lang="zh-CN" altLang="en-US" dirty="0"/>
              <a:t> </a:t>
            </a:r>
            <a:r>
              <a:rPr kumimoji="1" lang="en-US" altLang="zh-CN" dirty="0"/>
              <a:t>Framework</a:t>
            </a:r>
            <a:endParaRPr lang="zh-CN" altLang="en-US" dirty="0"/>
          </a:p>
        </p:txBody>
      </p:sp>
      <p:sp>
        <p:nvSpPr>
          <p:cNvPr id="3" name="内容占位符 2"/>
          <p:cNvSpPr>
            <a:spLocks noGrp="1"/>
          </p:cNvSpPr>
          <p:nvPr>
            <p:ph idx="1"/>
          </p:nvPr>
        </p:nvSpPr>
        <p:spPr>
          <a:xfrm>
            <a:off x="581192" y="2180497"/>
            <a:ext cx="11029615" cy="931194"/>
          </a:xfrm>
        </p:spPr>
        <p:txBody>
          <a:bodyPr/>
          <a:lstStyle/>
          <a:p>
            <a:r>
              <a:rPr lang="en-US" altLang="zh-CN" dirty="0"/>
              <a:t>Example: Microsoft Project</a:t>
            </a:r>
          </a:p>
          <a:p>
            <a:endParaRPr lang="en-US" altLang="zh-CN" dirty="0"/>
          </a:p>
          <a:p>
            <a:pPr>
              <a:buNone/>
            </a:pPr>
            <a:endParaRPr lang="zh-CN" altLang="en-US" dirty="0"/>
          </a:p>
        </p:txBody>
      </p:sp>
      <p:pic>
        <p:nvPicPr>
          <p:cNvPr id="48130" name="Picture 2" descr="https://timgsa.baidu.com/timg?image&amp;quality=80&amp;size=b9999_10000&amp;sec=1540548546191&amp;di=43b511877ccb640d27bf32a47f4245c6&amp;imgtype=0&amp;src=http%3A%2F%2Fzapier.cachefly.net%2Fstorage%2Fphotos%2F7194a21d0e9ac33437817a1eb4aec2d6.png"/>
          <p:cNvPicPr>
            <a:picLocks noChangeAspect="1" noChangeArrowheads="1"/>
          </p:cNvPicPr>
          <p:nvPr/>
        </p:nvPicPr>
        <p:blipFill>
          <a:blip r:embed="rId2"/>
          <a:srcRect/>
          <a:stretch>
            <a:fillRect/>
          </a:stretch>
        </p:blipFill>
        <p:spPr bwMode="auto">
          <a:xfrm>
            <a:off x="1495593" y="2497541"/>
            <a:ext cx="8277368" cy="4138684"/>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a:t>
            </a:r>
            <a:endParaRPr lang="zh-CN" altLang="en-US" dirty="0"/>
          </a:p>
        </p:txBody>
      </p:sp>
      <p:sp>
        <p:nvSpPr>
          <p:cNvPr id="3" name="内容占位符 2"/>
          <p:cNvSpPr>
            <a:spLocks noGrp="1"/>
          </p:cNvSpPr>
          <p:nvPr>
            <p:ph idx="1"/>
          </p:nvPr>
        </p:nvSpPr>
        <p:spPr>
          <a:xfrm>
            <a:off x="581192" y="1961322"/>
            <a:ext cx="11029615" cy="3897477"/>
          </a:xfrm>
        </p:spPr>
        <p:txBody>
          <a:bodyPr>
            <a:normAutofit/>
          </a:bodyPr>
          <a:lstStyle/>
          <a:p>
            <a:r>
              <a:rPr lang="en-US" altLang="zh-CN" dirty="0"/>
              <a:t>International project managers must be ready to face the challenges of cross-cultural communication, different organizations, skewed time zones, multi-languages and collaboration across locations.</a:t>
            </a:r>
          </a:p>
          <a:p>
            <a:endParaRPr lang="en-US" altLang="zh-CN" dirty="0"/>
          </a:p>
          <a:p>
            <a:r>
              <a:rPr lang="en-US" altLang="zh-CN" dirty="0"/>
              <a:t>In order to become a successful international project leader, except traditional requirement, it is important to adapt to the host culture, establish a corporate vision but do not abandon your national culture and lead people to greatness with humility and patience</a:t>
            </a:r>
          </a:p>
          <a:p>
            <a:pPr marL="0" indent="0">
              <a:buNone/>
            </a:pPr>
            <a:endParaRPr lang="en-US" altLang="zh-CN" dirty="0"/>
          </a:p>
          <a:p>
            <a:r>
              <a:rPr lang="en-US" altLang="zh-CN" dirty="0"/>
              <a:t>There are at least 25 areas to be considered when planning a global project. The International/ Global Project Management Framework provides a comprehensive set of practices and recommendations on these areas, aligned with organizational change variables.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4D82CE7-976B-C34A-84AB-D1F4E3175926}"/>
              </a:ext>
            </a:extLst>
          </p:cNvPr>
          <p:cNvSpPr>
            <a:spLocks noGrp="1"/>
          </p:cNvSpPr>
          <p:nvPr>
            <p:ph type="title"/>
          </p:nvPr>
        </p:nvSpPr>
        <p:spPr/>
        <p:txBody>
          <a:bodyPr/>
          <a:lstStyle/>
          <a:p>
            <a:r>
              <a:rPr kumimoji="1" lang="en-US" altLang="zh-CN" dirty="0"/>
              <a:t>QUIZ</a:t>
            </a:r>
            <a:endParaRPr kumimoji="1" lang="zh-CN" altLang="en-US" dirty="0"/>
          </a:p>
        </p:txBody>
      </p:sp>
      <p:sp>
        <p:nvSpPr>
          <p:cNvPr id="3" name="内容占位符 2">
            <a:extLst>
              <a:ext uri="{FF2B5EF4-FFF2-40B4-BE49-F238E27FC236}">
                <a16:creationId xmlns:a16="http://schemas.microsoft.com/office/drawing/2014/main" xmlns="" id="{A82D39EA-DF10-A04A-A13D-EB5C18BD5F41}"/>
              </a:ext>
            </a:extLst>
          </p:cNvPr>
          <p:cNvSpPr>
            <a:spLocks noGrp="1"/>
          </p:cNvSpPr>
          <p:nvPr>
            <p:ph idx="1"/>
          </p:nvPr>
        </p:nvSpPr>
        <p:spPr>
          <a:xfrm>
            <a:off x="581192" y="2432288"/>
            <a:ext cx="4096825" cy="1755400"/>
          </a:xfrm>
        </p:spPr>
        <p:txBody>
          <a:bodyPr/>
          <a:lstStyle/>
          <a:p>
            <a:r>
              <a:rPr kumimoji="1" lang="en-US" altLang="zh-CN" dirty="0"/>
              <a:t>Check a job description of an international project manager. Can you align the practices with the requirement for international project manager?</a:t>
            </a:r>
          </a:p>
          <a:p>
            <a:endParaRPr kumimoji="1" lang="zh-CN" altLang="en-US" dirty="0"/>
          </a:p>
        </p:txBody>
      </p:sp>
      <p:pic>
        <p:nvPicPr>
          <p:cNvPr id="5" name="图片 4">
            <a:extLst>
              <a:ext uri="{FF2B5EF4-FFF2-40B4-BE49-F238E27FC236}">
                <a16:creationId xmlns:a16="http://schemas.microsoft.com/office/drawing/2014/main" xmlns="" id="{C805DC73-34FF-DC41-9EFF-514B1FF81A82}"/>
              </a:ext>
            </a:extLst>
          </p:cNvPr>
          <p:cNvPicPr>
            <a:picLocks noChangeAspect="1"/>
          </p:cNvPicPr>
          <p:nvPr/>
        </p:nvPicPr>
        <p:blipFill>
          <a:blip r:embed="rId2"/>
          <a:stretch>
            <a:fillRect/>
          </a:stretch>
        </p:blipFill>
        <p:spPr>
          <a:xfrm>
            <a:off x="4890052" y="2432288"/>
            <a:ext cx="6438795" cy="4187424"/>
          </a:xfrm>
          <a:prstGeom prst="rect">
            <a:avLst/>
          </a:prstGeom>
        </p:spPr>
      </p:pic>
    </p:spTree>
    <p:extLst>
      <p:ext uri="{BB962C8B-B14F-4D97-AF65-F5344CB8AC3E}">
        <p14:creationId xmlns:p14="http://schemas.microsoft.com/office/powerpoint/2010/main" xmlns="" val="1572873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C83B01B-99F5-7F48-98F9-7EF2C0BC0C77}"/>
              </a:ext>
            </a:extLst>
          </p:cNvPr>
          <p:cNvSpPr>
            <a:spLocks noGrp="1"/>
          </p:cNvSpPr>
          <p:nvPr>
            <p:ph type="title"/>
          </p:nvPr>
        </p:nvSpPr>
        <p:spPr/>
        <p:txBody>
          <a:bodyPr/>
          <a:lstStyle/>
          <a:p>
            <a:r>
              <a:rPr kumimoji="1" lang="en-US" altLang="zh-CN" dirty="0"/>
              <a:t>Reference</a:t>
            </a:r>
            <a:endParaRPr kumimoji="1" lang="zh-CN" altLang="en-US" dirty="0"/>
          </a:p>
        </p:txBody>
      </p:sp>
      <p:sp>
        <p:nvSpPr>
          <p:cNvPr id="3" name="内容占位符 2">
            <a:extLst>
              <a:ext uri="{FF2B5EF4-FFF2-40B4-BE49-F238E27FC236}">
                <a16:creationId xmlns:a16="http://schemas.microsoft.com/office/drawing/2014/main" xmlns="" id="{FD8583FB-B1AC-DD43-9624-EEDBCF174074}"/>
              </a:ext>
            </a:extLst>
          </p:cNvPr>
          <p:cNvSpPr>
            <a:spLocks noGrp="1"/>
          </p:cNvSpPr>
          <p:nvPr>
            <p:ph idx="1"/>
          </p:nvPr>
        </p:nvSpPr>
        <p:spPr>
          <a:xfrm>
            <a:off x="581192" y="2180496"/>
            <a:ext cx="11029615" cy="4309204"/>
          </a:xfrm>
        </p:spPr>
        <p:txBody>
          <a:bodyPr>
            <a:normAutofit fontScale="85000" lnSpcReduction="10000"/>
          </a:bodyPr>
          <a:lstStyle/>
          <a:p>
            <a:r>
              <a:rPr kumimoji="1" lang="en-US" altLang="zh-CN" dirty="0"/>
              <a:t>Binder, Jean. (2009). The Global Project Management Framework: Communication, Collaboration and Management Across Borders.</a:t>
            </a:r>
            <a:r>
              <a:rPr kumimoji="1" lang="zh-CN" altLang="en-US" dirty="0"/>
              <a:t> </a:t>
            </a:r>
            <a:r>
              <a:rPr kumimoji="1" lang="en-US" altLang="zh-CN" dirty="0"/>
              <a:t>Conference</a:t>
            </a:r>
            <a:r>
              <a:rPr kumimoji="1" lang="zh-CN" altLang="en-US" dirty="0"/>
              <a:t> </a:t>
            </a:r>
            <a:r>
              <a:rPr kumimoji="1" lang="en-US" altLang="zh-CN" dirty="0"/>
              <a:t>Paper:</a:t>
            </a:r>
            <a:r>
              <a:rPr kumimoji="1" lang="zh-CN" altLang="en-US" dirty="0"/>
              <a:t> </a:t>
            </a:r>
            <a:r>
              <a:rPr kumimoji="1" lang="en-US" altLang="zh-CN" dirty="0"/>
              <a:t>PMI</a:t>
            </a:r>
            <a:r>
              <a:rPr kumimoji="1" lang="zh-CN" altLang="en-US" dirty="0"/>
              <a:t> </a:t>
            </a:r>
            <a:r>
              <a:rPr kumimoji="1" lang="en-US" altLang="zh-CN" dirty="0"/>
              <a:t>EMEA</a:t>
            </a:r>
            <a:r>
              <a:rPr kumimoji="1" lang="zh-CN" altLang="en-US" dirty="0"/>
              <a:t> </a:t>
            </a:r>
            <a:r>
              <a:rPr kumimoji="1" lang="en-US" altLang="zh-CN" dirty="0"/>
              <a:t>Global</a:t>
            </a:r>
            <a:r>
              <a:rPr kumimoji="1" lang="zh-CN" altLang="en-US" dirty="0"/>
              <a:t> </a:t>
            </a:r>
            <a:r>
              <a:rPr kumimoji="1" lang="en-US" altLang="zh-CN" dirty="0"/>
              <a:t>Congress.</a:t>
            </a:r>
          </a:p>
          <a:p>
            <a:r>
              <a:rPr kumimoji="1" lang="en-US" altLang="zh-CN" dirty="0" err="1"/>
              <a:t>Beyondsoft</a:t>
            </a:r>
            <a:r>
              <a:rPr kumimoji="1" lang="en-US" altLang="zh-CN" dirty="0"/>
              <a:t> Group (2018). International Project Manager.  Available at: </a:t>
            </a:r>
            <a:r>
              <a:rPr kumimoji="1" lang="en-US" altLang="zh-CN" dirty="0">
                <a:hlinkClick r:id="rId2"/>
              </a:rPr>
              <a:t>https://www.glassdoor.com/job-listing/international-project-manager-beyondsoft-group-JV_IC1150499_KO0,29_KE30,46.htm?jl=2987603510&amp;ctt=1540555105590</a:t>
            </a:r>
            <a:r>
              <a:rPr kumimoji="1" lang="en-US" altLang="zh-CN" dirty="0"/>
              <a:t>.</a:t>
            </a:r>
          </a:p>
          <a:p>
            <a:r>
              <a:rPr lang="en-US" altLang="zh-CN" dirty="0"/>
              <a:t>Collins, J. (2001). </a:t>
            </a:r>
            <a:r>
              <a:rPr lang="en-US" altLang="zh-CN" i="1" dirty="0"/>
              <a:t>Good to Great, Why Some Companies Make the Leap and Others Don’t</a:t>
            </a:r>
            <a:r>
              <a:rPr lang="en-US" altLang="zh-CN" dirty="0"/>
              <a:t>. HarperCollins.</a:t>
            </a:r>
            <a:endParaRPr kumimoji="1" lang="en-US" altLang="zh-CN" dirty="0"/>
          </a:p>
          <a:p>
            <a:r>
              <a:rPr lang="en-US" altLang="zh-CN" dirty="0"/>
              <a:t>Kealey, D. J., </a:t>
            </a:r>
            <a:r>
              <a:rPr lang="en-US" altLang="zh-CN" dirty="0" err="1"/>
              <a:t>Protheroe</a:t>
            </a:r>
            <a:r>
              <a:rPr lang="en-US" altLang="zh-CN" dirty="0"/>
              <a:t>, D. R., MacDonald, D., and </a:t>
            </a:r>
            <a:r>
              <a:rPr lang="en-US" altLang="zh-CN" dirty="0" err="1"/>
              <a:t>Vulpe</a:t>
            </a:r>
            <a:r>
              <a:rPr lang="en-US" altLang="zh-CN" dirty="0"/>
              <a:t>, D. (2006). International Projects Some Lessons on Avoiding Failure and Maximizing Success. Performance Improvement, 45 (3), pp. 38-46.</a:t>
            </a:r>
            <a:endParaRPr kumimoji="1" lang="en-US" altLang="zh-CN" dirty="0"/>
          </a:p>
          <a:p>
            <a:r>
              <a:rPr lang="en-US" altLang="zh-CN" dirty="0" err="1"/>
              <a:t>Giraudo</a:t>
            </a:r>
            <a:r>
              <a:rPr lang="en-US" altLang="zh-CN" dirty="0"/>
              <a:t>, L. &amp; </a:t>
            </a:r>
            <a:r>
              <a:rPr lang="en-US" altLang="zh-CN" dirty="0" err="1"/>
              <a:t>Monaldi</a:t>
            </a:r>
            <a:r>
              <a:rPr lang="en-US" altLang="zh-CN" dirty="0"/>
              <a:t>, E. (2015). PMO evolution: from the origin to the future. Paper presented at PMI® Global Congress 2015—EMEA, London, England. Newtown Square, PA: Project Management Institute.</a:t>
            </a:r>
          </a:p>
          <a:p>
            <a:r>
              <a:rPr lang="en-US" altLang="zh-CN" dirty="0"/>
              <a:t>Goleman, D. (2000). Leadership That Gets Results. </a:t>
            </a:r>
            <a:r>
              <a:rPr lang="en-US" altLang="zh-CN" i="1" dirty="0"/>
              <a:t>Harvard Business Review</a:t>
            </a:r>
            <a:r>
              <a:rPr lang="en-US" altLang="zh-CN" dirty="0"/>
              <a:t>. Harvard: Harvard Business School Publishing Corporation, Publication Number R00204.</a:t>
            </a:r>
            <a:endParaRPr kumimoji="1" lang="en-US" altLang="zh-CN" dirty="0"/>
          </a:p>
          <a:p>
            <a:r>
              <a:rPr kumimoji="1" lang="en-US" altLang="zh-CN" dirty="0"/>
              <a:t>Grisham, T. W. (2010). International Project Management: Leadership in Complex Environments. </a:t>
            </a:r>
          </a:p>
          <a:p>
            <a:r>
              <a:rPr lang="en-US" altLang="zh-CN" dirty="0"/>
              <a:t>Hill , G. M. (2004). Evolving the project management office: A competency continuum. </a:t>
            </a:r>
            <a:r>
              <a:rPr lang="en-US" altLang="zh-CN" i="1" dirty="0"/>
              <a:t>Information Systems Management</a:t>
            </a:r>
            <a:r>
              <a:rPr lang="en-US" altLang="zh-CN" dirty="0"/>
              <a:t>, Fall, 45–51.</a:t>
            </a:r>
          </a:p>
          <a:p>
            <a:r>
              <a:rPr lang="en-US" altLang="zh-CN" dirty="0"/>
              <a:t>Hofstede, G. (1980). </a:t>
            </a:r>
            <a:r>
              <a:rPr lang="en-US" altLang="zh-CN" i="1" dirty="0"/>
              <a:t>Culture’s Consequences. International Differences in Work‐Related Values. </a:t>
            </a:r>
            <a:r>
              <a:rPr lang="en-US" altLang="zh-CN" dirty="0"/>
              <a:t>Beverly Hills, CA: Sage. </a:t>
            </a:r>
          </a:p>
          <a:p>
            <a:r>
              <a:rPr kumimoji="1" lang="en-US" altLang="zh-CN" dirty="0" err="1"/>
              <a:t>Rentfrow</a:t>
            </a:r>
            <a:r>
              <a:rPr kumimoji="1" lang="en-US" altLang="zh-CN" dirty="0"/>
              <a:t>, T. J. (2007). Effective Leadership within a Multinational Environment. Leadership Advance Online, Issue X.</a:t>
            </a:r>
          </a:p>
        </p:txBody>
      </p:sp>
    </p:spTree>
    <p:extLst>
      <p:ext uri="{BB962C8B-B14F-4D97-AF65-F5344CB8AC3E}">
        <p14:creationId xmlns:p14="http://schemas.microsoft.com/office/powerpoint/2010/main" xmlns="" val="60387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BBBF7CE-7BD2-834F-B85A-2A3D41BB0111}"/>
              </a:ext>
            </a:extLst>
          </p:cNvPr>
          <p:cNvSpPr>
            <a:spLocks noGrp="1"/>
          </p:cNvSpPr>
          <p:nvPr>
            <p:ph type="title"/>
          </p:nvPr>
        </p:nvSpPr>
        <p:spPr/>
        <p:txBody>
          <a:bodyPr/>
          <a:lstStyle/>
          <a:p>
            <a:r>
              <a:rPr kumimoji="1" lang="en-US" altLang="zh-CN" dirty="0"/>
              <a:t>Agenda</a:t>
            </a:r>
            <a:endParaRPr kumimoji="1" lang="zh-CN" altLang="en-US" dirty="0"/>
          </a:p>
        </p:txBody>
      </p:sp>
      <p:sp>
        <p:nvSpPr>
          <p:cNvPr id="3" name="内容占位符 2">
            <a:extLst>
              <a:ext uri="{FF2B5EF4-FFF2-40B4-BE49-F238E27FC236}">
                <a16:creationId xmlns:a16="http://schemas.microsoft.com/office/drawing/2014/main" xmlns="" id="{A02778DE-5508-1D46-A5F1-222F15F3FBBF}"/>
              </a:ext>
            </a:extLst>
          </p:cNvPr>
          <p:cNvSpPr>
            <a:spLocks noGrp="1"/>
          </p:cNvSpPr>
          <p:nvPr>
            <p:ph idx="1"/>
          </p:nvPr>
        </p:nvSpPr>
        <p:spPr/>
        <p:txBody>
          <a:bodyPr/>
          <a:lstStyle/>
          <a:p>
            <a:r>
              <a:rPr kumimoji="1" lang="en-US" altLang="zh-CN" dirty="0"/>
              <a:t>Challenges</a:t>
            </a:r>
            <a:r>
              <a:rPr kumimoji="1" lang="zh-CN" altLang="en-US" dirty="0"/>
              <a:t> </a:t>
            </a:r>
            <a:r>
              <a:rPr kumimoji="1" lang="en-US" altLang="zh-CN" dirty="0"/>
              <a:t>Facing</a:t>
            </a:r>
            <a:r>
              <a:rPr kumimoji="1" lang="zh-CN" altLang="en-US" dirty="0"/>
              <a:t> </a:t>
            </a:r>
            <a:r>
              <a:rPr kumimoji="1" lang="en-US" altLang="zh-CN" dirty="0"/>
              <a:t>International</a:t>
            </a:r>
            <a:r>
              <a:rPr kumimoji="1" lang="zh-CN" altLang="en-US" dirty="0"/>
              <a:t> </a:t>
            </a:r>
            <a:r>
              <a:rPr kumimoji="1" lang="en-US" altLang="zh-CN" dirty="0"/>
              <a:t>Projects</a:t>
            </a:r>
          </a:p>
        </p:txBody>
      </p:sp>
    </p:spTree>
    <p:extLst>
      <p:ext uri="{BB962C8B-B14F-4D97-AF65-F5344CB8AC3E}">
        <p14:creationId xmlns:p14="http://schemas.microsoft.com/office/powerpoint/2010/main" xmlns="" val="3389290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300E4BD-3513-B746-B5DD-51B798AC51F2}"/>
              </a:ext>
            </a:extLst>
          </p:cNvPr>
          <p:cNvSpPr>
            <a:spLocks noGrp="1"/>
          </p:cNvSpPr>
          <p:nvPr>
            <p:ph type="title"/>
          </p:nvPr>
        </p:nvSpPr>
        <p:spPr/>
        <p:txBody>
          <a:bodyPr/>
          <a:lstStyle/>
          <a:p>
            <a:r>
              <a:rPr kumimoji="1" lang="en-US" altLang="zh-CN" dirty="0"/>
              <a:t>Challenges</a:t>
            </a:r>
            <a:r>
              <a:rPr kumimoji="1" lang="zh-CN" altLang="en-US" dirty="0"/>
              <a:t> </a:t>
            </a:r>
            <a:r>
              <a:rPr kumimoji="1" lang="en-US" altLang="zh-CN" dirty="0"/>
              <a:t>Facing</a:t>
            </a:r>
            <a:r>
              <a:rPr kumimoji="1" lang="zh-CN" altLang="en-US" dirty="0"/>
              <a:t> </a:t>
            </a:r>
            <a:r>
              <a:rPr kumimoji="1" lang="en-US" altLang="zh-CN" dirty="0"/>
              <a:t>International</a:t>
            </a:r>
            <a:r>
              <a:rPr kumimoji="1" lang="zh-CN" altLang="en-US" dirty="0"/>
              <a:t> </a:t>
            </a:r>
            <a:r>
              <a:rPr kumimoji="1" lang="en-US" altLang="zh-CN" dirty="0"/>
              <a:t>Projects</a:t>
            </a:r>
            <a:endParaRPr kumimoji="1" lang="zh-CN" altLang="en-US" dirty="0"/>
          </a:p>
        </p:txBody>
      </p:sp>
      <p:sp>
        <p:nvSpPr>
          <p:cNvPr id="3" name="内容占位符 2">
            <a:extLst>
              <a:ext uri="{FF2B5EF4-FFF2-40B4-BE49-F238E27FC236}">
                <a16:creationId xmlns:a16="http://schemas.microsoft.com/office/drawing/2014/main" xmlns="" id="{8EDC7DBE-315B-1447-B336-42AD357B4433}"/>
              </a:ext>
            </a:extLst>
          </p:cNvPr>
          <p:cNvSpPr>
            <a:spLocks noGrp="1"/>
          </p:cNvSpPr>
          <p:nvPr>
            <p:ph idx="1"/>
          </p:nvPr>
        </p:nvSpPr>
        <p:spPr>
          <a:xfrm>
            <a:off x="581192" y="2180497"/>
            <a:ext cx="11029615" cy="1699841"/>
          </a:xfrm>
        </p:spPr>
        <p:txBody>
          <a:bodyPr/>
          <a:lstStyle/>
          <a:p>
            <a:r>
              <a:rPr lang="en-US" altLang="zh-CN" dirty="0"/>
              <a:t>Global projects involve team members from various cultures and organizations, spread in locations across countries and time zones, and speaking different native languages. Each of these dimensions can contribute to the success of the team and the quality of the project deliverables, while adding challenges to project managers, PMOs and the team members.</a:t>
            </a:r>
          </a:p>
        </p:txBody>
      </p:sp>
      <p:pic>
        <p:nvPicPr>
          <p:cNvPr id="5" name="图片 4">
            <a:extLst>
              <a:ext uri="{FF2B5EF4-FFF2-40B4-BE49-F238E27FC236}">
                <a16:creationId xmlns:a16="http://schemas.microsoft.com/office/drawing/2014/main" xmlns="" id="{3915B292-2C44-5C49-B631-FBDA31404073}"/>
              </a:ext>
            </a:extLst>
          </p:cNvPr>
          <p:cNvPicPr>
            <a:picLocks noChangeAspect="1"/>
          </p:cNvPicPr>
          <p:nvPr/>
        </p:nvPicPr>
        <p:blipFill>
          <a:blip r:embed="rId2"/>
          <a:stretch>
            <a:fillRect/>
          </a:stretch>
        </p:blipFill>
        <p:spPr>
          <a:xfrm>
            <a:off x="3724066" y="3339847"/>
            <a:ext cx="4977388" cy="2904526"/>
          </a:xfrm>
          <a:prstGeom prst="rect">
            <a:avLst/>
          </a:prstGeom>
        </p:spPr>
      </p:pic>
      <p:sp>
        <p:nvSpPr>
          <p:cNvPr id="6" name="内容占位符 2">
            <a:extLst>
              <a:ext uri="{FF2B5EF4-FFF2-40B4-BE49-F238E27FC236}">
                <a16:creationId xmlns:a16="http://schemas.microsoft.com/office/drawing/2014/main" xmlns="" id="{5EED3DE9-E87F-EA4A-A40D-0ABFBA091581}"/>
              </a:ext>
            </a:extLst>
          </p:cNvPr>
          <p:cNvSpPr txBox="1">
            <a:spLocks/>
          </p:cNvSpPr>
          <p:nvPr/>
        </p:nvSpPr>
        <p:spPr>
          <a:xfrm>
            <a:off x="3461443" y="6247552"/>
            <a:ext cx="5269111" cy="61044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altLang="zh-CN" dirty="0"/>
              <a:t>Dimensions</a:t>
            </a:r>
            <a:r>
              <a:rPr lang="zh-CN" altLang="en-US" dirty="0"/>
              <a:t> </a:t>
            </a:r>
            <a:r>
              <a:rPr lang="en-US" altLang="zh-CN" dirty="0"/>
              <a:t>of</a:t>
            </a:r>
            <a:r>
              <a:rPr lang="zh-CN" altLang="en-US" dirty="0"/>
              <a:t> </a:t>
            </a:r>
            <a:r>
              <a:rPr lang="en-US" altLang="zh-CN" dirty="0"/>
              <a:t>International</a:t>
            </a:r>
            <a:r>
              <a:rPr lang="zh-CN" altLang="en-US" dirty="0"/>
              <a:t> </a:t>
            </a:r>
            <a:r>
              <a:rPr lang="en-US" altLang="zh-CN" dirty="0"/>
              <a:t>Projects</a:t>
            </a:r>
            <a:r>
              <a:rPr lang="zh-CN" altLang="en-US" dirty="0"/>
              <a:t> </a:t>
            </a:r>
            <a:r>
              <a:rPr lang="en-US" altLang="zh-CN" dirty="0"/>
              <a:t>(Binder,</a:t>
            </a:r>
            <a:r>
              <a:rPr lang="zh-CN" altLang="en-US" dirty="0"/>
              <a:t> </a:t>
            </a:r>
            <a:r>
              <a:rPr lang="en-US" altLang="zh-CN" dirty="0"/>
              <a:t>J.,</a:t>
            </a:r>
            <a:r>
              <a:rPr lang="zh-CN" altLang="en-US" dirty="0"/>
              <a:t> </a:t>
            </a:r>
            <a:r>
              <a:rPr lang="en-US" altLang="zh-CN" dirty="0"/>
              <a:t>2009)</a:t>
            </a:r>
          </a:p>
        </p:txBody>
      </p:sp>
    </p:spTree>
    <p:extLst>
      <p:ext uri="{BB962C8B-B14F-4D97-AF65-F5344CB8AC3E}">
        <p14:creationId xmlns:p14="http://schemas.microsoft.com/office/powerpoint/2010/main" xmlns="" val="216954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2D75A23-D940-9C45-93A8-00F48A7D19A5}"/>
              </a:ext>
            </a:extLst>
          </p:cNvPr>
          <p:cNvSpPr>
            <a:spLocks noGrp="1"/>
          </p:cNvSpPr>
          <p:nvPr>
            <p:ph type="title"/>
          </p:nvPr>
        </p:nvSpPr>
        <p:spPr/>
        <p:txBody>
          <a:bodyPr/>
          <a:lstStyle/>
          <a:p>
            <a:r>
              <a:rPr kumimoji="1" lang="en-US" altLang="zh-CN" dirty="0"/>
              <a:t>Challenges</a:t>
            </a:r>
            <a:r>
              <a:rPr kumimoji="1" lang="zh-CN" altLang="en-US" dirty="0"/>
              <a:t> </a:t>
            </a:r>
            <a:r>
              <a:rPr kumimoji="1" lang="en-US" altLang="zh-CN" dirty="0"/>
              <a:t>Facing</a:t>
            </a:r>
            <a:r>
              <a:rPr kumimoji="1" lang="zh-CN" altLang="en-US" dirty="0"/>
              <a:t> </a:t>
            </a:r>
            <a:r>
              <a:rPr kumimoji="1" lang="en-US" altLang="zh-CN" dirty="0"/>
              <a:t>International</a:t>
            </a:r>
            <a:r>
              <a:rPr kumimoji="1" lang="zh-CN" altLang="en-US" dirty="0"/>
              <a:t> </a:t>
            </a:r>
            <a:r>
              <a:rPr kumimoji="1" lang="en-US" altLang="zh-CN" dirty="0"/>
              <a:t>Projects</a:t>
            </a:r>
            <a:endParaRPr kumimoji="1" lang="zh-CN" altLang="en-US" dirty="0"/>
          </a:p>
        </p:txBody>
      </p:sp>
      <p:pic>
        <p:nvPicPr>
          <p:cNvPr id="21506" name="Picture 2" descr="https://timgsa.baidu.com/timg?image&amp;quality=80&amp;size=b9999_10000&amp;sec=1540547005350&amp;di=82260a3c45e9c5770e1b42840368951a&amp;imgtype=0&amp;src=http%3A%2F%2Fwww.cinic.org.cn%2Fuploadfile%2F2017%2F1206%2F20171206095043958.jpg"/>
          <p:cNvPicPr>
            <a:picLocks noChangeAspect="1" noChangeArrowheads="1"/>
          </p:cNvPicPr>
          <p:nvPr/>
        </p:nvPicPr>
        <p:blipFill>
          <a:blip r:embed="rId2"/>
          <a:srcRect/>
          <a:stretch>
            <a:fillRect/>
          </a:stretch>
        </p:blipFill>
        <p:spPr bwMode="auto">
          <a:xfrm>
            <a:off x="7429500" y="3933824"/>
            <a:ext cx="4762500" cy="2924176"/>
          </a:xfrm>
          <a:prstGeom prst="rect">
            <a:avLst/>
          </a:prstGeom>
          <a:noFill/>
        </p:spPr>
      </p:pic>
      <p:sp>
        <p:nvSpPr>
          <p:cNvPr id="3" name="内容占位符 2">
            <a:extLst>
              <a:ext uri="{FF2B5EF4-FFF2-40B4-BE49-F238E27FC236}">
                <a16:creationId xmlns:a16="http://schemas.microsoft.com/office/drawing/2014/main" xmlns="" id="{39ADA4F9-2B97-8B44-B24E-41FF40032EA6}"/>
              </a:ext>
            </a:extLst>
          </p:cNvPr>
          <p:cNvSpPr>
            <a:spLocks noGrp="1"/>
          </p:cNvSpPr>
          <p:nvPr>
            <p:ph idx="1"/>
          </p:nvPr>
        </p:nvSpPr>
        <p:spPr>
          <a:xfrm>
            <a:off x="581192" y="2180496"/>
            <a:ext cx="11029615" cy="3907153"/>
          </a:xfrm>
        </p:spPr>
        <p:txBody>
          <a:bodyPr>
            <a:normAutofit/>
          </a:bodyPr>
          <a:lstStyle/>
          <a:p>
            <a:pPr marL="0" indent="0">
              <a:buNone/>
            </a:pPr>
            <a:r>
              <a:rPr kumimoji="1" lang="en-US" altLang="zh-CN" b="1" dirty="0"/>
              <a:t>Dimensions of International Project</a:t>
            </a:r>
          </a:p>
          <a:p>
            <a:endParaRPr kumimoji="1" lang="en-US" altLang="zh-CN" dirty="0"/>
          </a:p>
          <a:p>
            <a:r>
              <a:rPr kumimoji="1" lang="en-US" altLang="zh-CN" b="1" dirty="0"/>
              <a:t>Locations: </a:t>
            </a:r>
            <a:r>
              <a:rPr kumimoji="1" lang="en-US" altLang="zh-CN" dirty="0"/>
              <a:t>work together independently of geographical situation – adding costs or demanding relocation.</a:t>
            </a:r>
          </a:p>
          <a:p>
            <a:r>
              <a:rPr kumimoji="1" lang="en-US" altLang="zh-CN" b="1" dirty="0"/>
              <a:t>Languages: </a:t>
            </a:r>
            <a:r>
              <a:rPr kumimoji="1" lang="en-US" altLang="zh-CN" dirty="0"/>
              <a:t>English is not an universal language in France, Italy, Russia and China. Even a same English word can have different meaning in different language. What do you think a “yes” in China mean?</a:t>
            </a:r>
            <a:endParaRPr kumimoji="1" lang="en-US" altLang="zh-CN" b="1" dirty="0"/>
          </a:p>
          <a:p>
            <a:r>
              <a:rPr kumimoji="1" lang="en-US" altLang="zh-CN" b="1" dirty="0"/>
              <a:t> Time Zones: </a:t>
            </a:r>
            <a:r>
              <a:rPr kumimoji="1" lang="en-US" altLang="zh-CN" dirty="0"/>
              <a:t>time zone differs, but working time is almost the same worldwide. Benefit may be “around-the-clock” effect.</a:t>
            </a:r>
          </a:p>
          <a:p>
            <a:r>
              <a:rPr kumimoji="1" lang="en-US" altLang="zh-CN" b="1" dirty="0"/>
              <a:t>Organizations: </a:t>
            </a:r>
            <a:r>
              <a:rPr kumimoji="1" lang="en-US" altLang="zh-CN" dirty="0"/>
              <a:t>different organizations means different tools, knowledge, facilities, raw materials, processes, standards……</a:t>
            </a:r>
            <a:endParaRPr kumimoji="1" lang="en-US" altLang="zh-CN" b="1" dirty="0"/>
          </a:p>
          <a:p>
            <a:endParaRPr kumimoji="1" lang="en-US" altLang="zh-CN" dirty="0"/>
          </a:p>
          <a:p>
            <a:endParaRPr kumimoji="1" lang="zh-CN" altLang="en-US" b="1" dirty="0"/>
          </a:p>
        </p:txBody>
      </p:sp>
    </p:spTree>
    <p:extLst>
      <p:ext uri="{BB962C8B-B14F-4D97-AF65-F5344CB8AC3E}">
        <p14:creationId xmlns:p14="http://schemas.microsoft.com/office/powerpoint/2010/main" xmlns="" val="3723708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Challenges</a:t>
            </a:r>
            <a:r>
              <a:rPr kumimoji="1" lang="zh-CN" altLang="en-US" dirty="0"/>
              <a:t> </a:t>
            </a:r>
            <a:r>
              <a:rPr kumimoji="1" lang="en-US" altLang="zh-CN" dirty="0"/>
              <a:t>Facing</a:t>
            </a:r>
            <a:r>
              <a:rPr kumimoji="1" lang="zh-CN" altLang="en-US" dirty="0"/>
              <a:t> </a:t>
            </a:r>
            <a:r>
              <a:rPr kumimoji="1" lang="en-US" altLang="zh-CN" dirty="0"/>
              <a:t>International</a:t>
            </a:r>
            <a:r>
              <a:rPr kumimoji="1" lang="zh-CN" altLang="en-US" dirty="0"/>
              <a:t> </a:t>
            </a:r>
            <a:r>
              <a:rPr kumimoji="1" lang="en-US" altLang="zh-CN" dirty="0"/>
              <a:t>Projects</a:t>
            </a:r>
            <a:endParaRPr lang="zh-CN" altLang="en-US" dirty="0"/>
          </a:p>
        </p:txBody>
      </p:sp>
      <p:sp>
        <p:nvSpPr>
          <p:cNvPr id="3" name="内容占位符 2"/>
          <p:cNvSpPr>
            <a:spLocks noGrp="1"/>
          </p:cNvSpPr>
          <p:nvPr>
            <p:ph idx="1"/>
          </p:nvPr>
        </p:nvSpPr>
        <p:spPr>
          <a:xfrm>
            <a:off x="581193" y="2733232"/>
            <a:ext cx="11029615" cy="4124768"/>
          </a:xfrm>
        </p:spPr>
        <p:txBody>
          <a:bodyPr>
            <a:normAutofit/>
          </a:bodyPr>
          <a:lstStyle/>
          <a:p>
            <a:r>
              <a:rPr kumimoji="1" lang="en-US" altLang="zh-CN" b="1" dirty="0"/>
              <a:t>Cultures: </a:t>
            </a:r>
            <a:r>
              <a:rPr kumimoji="1" lang="en-US" altLang="zh-CN" dirty="0"/>
              <a:t>misunderstanding faced by conflicting views on values and behaviors.</a:t>
            </a:r>
          </a:p>
          <a:p>
            <a:r>
              <a:rPr lang="en-US" altLang="zh-CN" dirty="0"/>
              <a:t>Culture is like water to a fish with visible and invisible elements, different cultures have different characteristics.</a:t>
            </a:r>
          </a:p>
          <a:p>
            <a:r>
              <a:rPr kumimoji="1" lang="en-US" altLang="zh-CN" dirty="0"/>
              <a:t>There are many researches focusing on cultural difference. </a:t>
            </a:r>
          </a:p>
          <a:p>
            <a:r>
              <a:rPr kumimoji="1" lang="en-US" altLang="zh-CN" dirty="0"/>
              <a:t>For example: </a:t>
            </a:r>
            <a:r>
              <a:rPr kumimoji="1" lang="en-US" altLang="zh-CN" dirty="0" err="1"/>
              <a:t>Hofstede’s</a:t>
            </a:r>
            <a:r>
              <a:rPr kumimoji="1" lang="en-US" altLang="zh-CN" dirty="0"/>
              <a:t> Framework – 4 dimensions of culture help explain behavioral similarities &amp; differences.</a:t>
            </a:r>
          </a:p>
          <a:p>
            <a:pPr>
              <a:buNone/>
            </a:pPr>
            <a:r>
              <a:rPr kumimoji="1" lang="en-US" altLang="zh-CN" dirty="0"/>
              <a:t>	Power Distance:</a:t>
            </a:r>
            <a:r>
              <a:rPr lang="en-US" altLang="zh-CN" dirty="0"/>
              <a:t> “the extent to which the less powerful members of institutions and organizations within a country expect and accept that power is distributed unequally.</a:t>
            </a:r>
          </a:p>
          <a:p>
            <a:pPr>
              <a:buNone/>
            </a:pPr>
            <a:r>
              <a:rPr lang="en-US" altLang="zh-CN" dirty="0"/>
              <a:t>     Uncertainty Avoidance: “the extent to which the members of a culture feel threatened by uncertain or unknown situations (</a:t>
            </a:r>
            <a:r>
              <a:rPr lang="en-US" altLang="zh-CN" dirty="0" err="1"/>
              <a:t>Hofstede</a:t>
            </a:r>
            <a:r>
              <a:rPr lang="en-US" altLang="zh-CN" dirty="0"/>
              <a:t>, 1991: 113)” and their ways of coping with this uncertainty.</a:t>
            </a:r>
          </a:p>
          <a:p>
            <a:pPr>
              <a:buNone/>
            </a:pPr>
            <a:r>
              <a:rPr lang="en-US" altLang="zh-CN" dirty="0"/>
              <a:t>	Individualism: describes the relationship between the individual and society, i.e. whether importance is placed on the individual or the collectivity.</a:t>
            </a:r>
          </a:p>
          <a:p>
            <a:pPr>
              <a:buNone/>
            </a:pPr>
            <a:r>
              <a:rPr lang="en-US" altLang="zh-CN" dirty="0"/>
              <a:t>	Masculinity: describes the effect that differences between genders have on social and emotional roles in society</a:t>
            </a:r>
          </a:p>
          <a:p>
            <a:pPr>
              <a:buNone/>
            </a:pPr>
            <a:endParaRPr lang="en-US" altLang="zh-CN" dirty="0"/>
          </a:p>
          <a:p>
            <a:pPr>
              <a:buNone/>
            </a:pPr>
            <a:endParaRPr kumimoji="1" lang="en-US" altLang="zh-CN" dirty="0"/>
          </a:p>
          <a:p>
            <a:pPr>
              <a:buNone/>
            </a:pPr>
            <a:endParaRPr kumimoji="1"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Challenges</a:t>
            </a:r>
            <a:r>
              <a:rPr kumimoji="1" lang="zh-CN" altLang="en-US" dirty="0"/>
              <a:t> </a:t>
            </a:r>
            <a:r>
              <a:rPr kumimoji="1" lang="en-US" altLang="zh-CN" dirty="0"/>
              <a:t>Facing</a:t>
            </a:r>
            <a:r>
              <a:rPr kumimoji="1" lang="zh-CN" altLang="en-US" dirty="0"/>
              <a:t> </a:t>
            </a:r>
            <a:r>
              <a:rPr kumimoji="1" lang="en-US" altLang="zh-CN" dirty="0"/>
              <a:t>International</a:t>
            </a:r>
            <a:r>
              <a:rPr kumimoji="1" lang="zh-CN" altLang="en-US" dirty="0"/>
              <a:t> </a:t>
            </a:r>
            <a:r>
              <a:rPr kumimoji="1" lang="en-US" altLang="zh-CN" dirty="0"/>
              <a:t>Projects</a:t>
            </a:r>
            <a:endParaRPr lang="zh-CN" altLang="en-US" dirty="0"/>
          </a:p>
        </p:txBody>
      </p:sp>
      <p:sp>
        <p:nvSpPr>
          <p:cNvPr id="3" name="内容占位符 2"/>
          <p:cNvSpPr>
            <a:spLocks noGrp="1"/>
          </p:cNvSpPr>
          <p:nvPr>
            <p:ph idx="1"/>
          </p:nvPr>
        </p:nvSpPr>
        <p:spPr>
          <a:xfrm>
            <a:off x="581192" y="2180496"/>
            <a:ext cx="11029615" cy="603647"/>
          </a:xfrm>
        </p:spPr>
        <p:txBody>
          <a:bodyPr/>
          <a:lstStyle/>
          <a:p>
            <a:r>
              <a:rPr lang="en-US" altLang="zh-CN" dirty="0"/>
              <a:t>Result of </a:t>
            </a:r>
            <a:r>
              <a:rPr kumimoji="1" lang="en-US" altLang="zh-CN" dirty="0" err="1"/>
              <a:t>Hofstede’s</a:t>
            </a:r>
            <a:r>
              <a:rPr lang="en-US" altLang="zh-CN" dirty="0"/>
              <a:t> research</a:t>
            </a:r>
            <a:endParaRPr lang="zh-CN" altLang="en-US" dirty="0"/>
          </a:p>
        </p:txBody>
      </p:sp>
      <p:pic>
        <p:nvPicPr>
          <p:cNvPr id="50179" name="Picture 3"/>
          <p:cNvPicPr>
            <a:picLocks noChangeAspect="1" noChangeArrowheads="1"/>
          </p:cNvPicPr>
          <p:nvPr/>
        </p:nvPicPr>
        <p:blipFill>
          <a:blip r:embed="rId2"/>
          <a:srcRect/>
          <a:stretch>
            <a:fillRect/>
          </a:stretch>
        </p:blipFill>
        <p:spPr bwMode="auto">
          <a:xfrm>
            <a:off x="946624" y="2784143"/>
            <a:ext cx="5004179" cy="3753135"/>
          </a:xfrm>
          <a:prstGeom prst="rect">
            <a:avLst/>
          </a:prstGeom>
          <a:noFill/>
          <a:ln w="9525">
            <a:noFill/>
            <a:miter lim="800000"/>
            <a:headEnd/>
            <a:tailEnd/>
          </a:ln>
        </p:spPr>
      </p:pic>
      <p:pic>
        <p:nvPicPr>
          <p:cNvPr id="50180" name="Picture 4" descr="C:\Users\user2\AppData\Roaming\Tencent\Users\398254003\QQ\WinTemp\RichOle\HSD_QJ(Y_0VC%{TJ}ZV[Z]W.png"/>
          <p:cNvPicPr>
            <a:picLocks noChangeAspect="1" noChangeArrowheads="1"/>
          </p:cNvPicPr>
          <p:nvPr/>
        </p:nvPicPr>
        <p:blipFill>
          <a:blip r:embed="rId3"/>
          <a:srcRect/>
          <a:stretch>
            <a:fillRect/>
          </a:stretch>
        </p:blipFill>
        <p:spPr bwMode="auto">
          <a:xfrm>
            <a:off x="6277970" y="2784142"/>
            <a:ext cx="5015956" cy="3753136"/>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Challenges</a:t>
            </a:r>
            <a:r>
              <a:rPr kumimoji="1" lang="zh-CN" altLang="en-US" dirty="0"/>
              <a:t> </a:t>
            </a:r>
            <a:r>
              <a:rPr kumimoji="1" lang="en-US" altLang="zh-CN" dirty="0"/>
              <a:t>Facing</a:t>
            </a:r>
            <a:r>
              <a:rPr kumimoji="1" lang="zh-CN" altLang="en-US" dirty="0"/>
              <a:t> </a:t>
            </a:r>
            <a:r>
              <a:rPr kumimoji="1" lang="en-US" altLang="zh-CN" dirty="0"/>
              <a:t>International</a:t>
            </a:r>
            <a:r>
              <a:rPr kumimoji="1" lang="zh-CN" altLang="en-US" dirty="0"/>
              <a:t> </a:t>
            </a:r>
            <a:r>
              <a:rPr kumimoji="1" lang="en-US" altLang="zh-CN" dirty="0"/>
              <a:t>Projects</a:t>
            </a:r>
            <a:endParaRPr lang="zh-CN" altLang="en-US" dirty="0"/>
          </a:p>
        </p:txBody>
      </p:sp>
      <p:sp>
        <p:nvSpPr>
          <p:cNvPr id="4" name="内容占位符 2"/>
          <p:cNvSpPr>
            <a:spLocks noGrp="1"/>
          </p:cNvSpPr>
          <p:nvPr>
            <p:ph idx="1"/>
          </p:nvPr>
        </p:nvSpPr>
        <p:spPr>
          <a:xfrm>
            <a:off x="581192" y="2180496"/>
            <a:ext cx="11029615" cy="603647"/>
          </a:xfrm>
        </p:spPr>
        <p:txBody>
          <a:bodyPr/>
          <a:lstStyle/>
          <a:p>
            <a:r>
              <a:rPr lang="en-US" altLang="zh-CN" dirty="0"/>
              <a:t>Result of </a:t>
            </a:r>
            <a:r>
              <a:rPr kumimoji="1" lang="en-US" altLang="zh-CN" dirty="0" err="1"/>
              <a:t>Hofstede’s</a:t>
            </a:r>
            <a:r>
              <a:rPr lang="en-US" altLang="zh-CN" dirty="0"/>
              <a:t> research</a:t>
            </a:r>
            <a:endParaRPr lang="zh-CN" altLang="en-US" dirty="0"/>
          </a:p>
        </p:txBody>
      </p:sp>
      <p:pic>
        <p:nvPicPr>
          <p:cNvPr id="51201" name="Picture 1" descr="C:\Users\user2\AppData\Roaming\Tencent\Users\398254003\QQ\WinTemp\RichOle\M1UXVFXY]67YQJL9F4{~88P.png"/>
          <p:cNvPicPr>
            <a:picLocks noChangeAspect="1" noChangeArrowheads="1"/>
          </p:cNvPicPr>
          <p:nvPr/>
        </p:nvPicPr>
        <p:blipFill>
          <a:blip r:embed="rId2"/>
          <a:srcRect/>
          <a:stretch>
            <a:fillRect/>
          </a:stretch>
        </p:blipFill>
        <p:spPr bwMode="auto">
          <a:xfrm>
            <a:off x="976977" y="2784143"/>
            <a:ext cx="5137244" cy="3852933"/>
          </a:xfrm>
          <a:prstGeom prst="rect">
            <a:avLst/>
          </a:prstGeom>
          <a:noFill/>
        </p:spPr>
      </p:pic>
      <p:sp>
        <p:nvSpPr>
          <p:cNvPr id="51202" name="AutoShape 2" descr="C:\Users\user2\AppData\Roaming\Tencent\Users\398254003\QQ\WinTemp\RichOle\QJ8$_5[V_B``WL8QN%J22.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1203" name="AutoShape 3" descr="C:\Users\user2\AppData\Roaming\Tencent\Users\398254003\QQ\WinTemp\RichOle\QJ8$_5[V_B``WL8QN%J22.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1204" name="Picture 4" descr="C:\Users\user2\AppData\Roaming\Tencent\Users\398254003\QQ\WinTemp\RichOle\YNBUYE$)_[9COVAVXH(FA1V.png"/>
          <p:cNvPicPr>
            <a:picLocks noChangeAspect="1" noChangeArrowheads="1"/>
          </p:cNvPicPr>
          <p:nvPr/>
        </p:nvPicPr>
        <p:blipFill>
          <a:blip r:embed="rId3"/>
          <a:srcRect/>
          <a:stretch>
            <a:fillRect/>
          </a:stretch>
        </p:blipFill>
        <p:spPr bwMode="auto">
          <a:xfrm>
            <a:off x="6458524" y="2784143"/>
            <a:ext cx="5152283" cy="3852933"/>
          </a:xfrm>
          <a:prstGeom prst="rect">
            <a:avLst/>
          </a:prstGeom>
          <a:noFill/>
        </p:spPr>
      </p:pic>
    </p:spTree>
  </p:cSld>
  <p:clrMapOvr>
    <a:masterClrMapping/>
  </p:clrMapOvr>
</p:sld>
</file>

<file path=ppt/theme/theme1.xml><?xml version="1.0" encoding="utf-8"?>
<a:theme xmlns:a="http://schemas.openxmlformats.org/drawingml/2006/main" name="红利">
  <a:themeElements>
    <a:clrScheme name="红利">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红利">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Dividend" id="{9697A71B-4AB7-4A1A-BD5B-BB2D22835B57}" vid="{C21699FF-00E4-43C8-BBCC-D7E5536C371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{DBB8FE48-B1B6-BF4D-AEFA-60389E543669}tf10001123</Template>
  <TotalTime>1749</TotalTime>
  <Words>2900</Words>
  <Application>Microsoft Office PowerPoint</Application>
  <PresentationFormat>自定义</PresentationFormat>
  <Paragraphs>166</Paragraphs>
  <Slides>36</Slides>
  <Notes>2</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红利</vt:lpstr>
      <vt:lpstr>MANAGING an International Project</vt:lpstr>
      <vt:lpstr>Agenda</vt:lpstr>
      <vt:lpstr>Introduction of International Project Management</vt:lpstr>
      <vt:lpstr>Agenda</vt:lpstr>
      <vt:lpstr>Challenges Facing International Projects</vt:lpstr>
      <vt:lpstr>Challenges Facing International Projects</vt:lpstr>
      <vt:lpstr>Challenges Facing International Projects</vt:lpstr>
      <vt:lpstr>Challenges Facing International Projects</vt:lpstr>
      <vt:lpstr>Challenges Facing International Projects</vt:lpstr>
      <vt:lpstr>Challenges Facing International Projects</vt:lpstr>
      <vt:lpstr>Challenges Facing International Projects</vt:lpstr>
      <vt:lpstr>Reflection Question</vt:lpstr>
      <vt:lpstr>Challenges Facing International Projects</vt:lpstr>
      <vt:lpstr>The Most Frequent Causes of Failure in International Projects</vt:lpstr>
      <vt:lpstr>Reflection Question</vt:lpstr>
      <vt:lpstr>The International Project Management Framework</vt:lpstr>
      <vt:lpstr>The International Project Management Framework</vt:lpstr>
      <vt:lpstr>The International Project Management Framework</vt:lpstr>
      <vt:lpstr>The International Project Management Framework</vt:lpstr>
      <vt:lpstr>The International Project Management Framework</vt:lpstr>
      <vt:lpstr>幻灯片 21</vt:lpstr>
      <vt:lpstr>The International Project Management Framework</vt:lpstr>
      <vt:lpstr>The International Project Management Framework</vt:lpstr>
      <vt:lpstr>The International Project Management Framework</vt:lpstr>
      <vt:lpstr>The International Project Management Framework</vt:lpstr>
      <vt:lpstr>The International Project Management Framework</vt:lpstr>
      <vt:lpstr>The International Project Management Framework</vt:lpstr>
      <vt:lpstr>The International Project Management Framework</vt:lpstr>
      <vt:lpstr>The International Project Management Framework</vt:lpstr>
      <vt:lpstr>The International Project Management Framework</vt:lpstr>
      <vt:lpstr>The International Project Management Framework</vt:lpstr>
      <vt:lpstr>The International Project Management Framework</vt:lpstr>
      <vt:lpstr>The International Project Management Framework</vt:lpstr>
      <vt:lpstr>Summary</vt:lpstr>
      <vt:lpstr>QUIZ</vt:lpstr>
      <vt:lpstr>Reference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an International Project</dc:title>
  <dc:creator>Microsoft Office 用户</dc:creator>
  <cp:lastModifiedBy>赵彩霞</cp:lastModifiedBy>
  <cp:revision>31</cp:revision>
  <dcterms:created xsi:type="dcterms:W3CDTF">2018-10-21T08:05:02Z</dcterms:created>
  <dcterms:modified xsi:type="dcterms:W3CDTF">2018-11-08T08:38:11Z</dcterms:modified>
</cp:coreProperties>
</file>